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" ContentType="image/tiff"/>
  <Default Extension="tiff" ContentType="image/tiff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8" r:id="rId2"/>
    <p:sldMasterId id="2147483680" r:id="rId3"/>
  </p:sldMasterIdLst>
  <p:notesMasterIdLst>
    <p:notesMasterId r:id="rId53"/>
  </p:notesMasterIdLst>
  <p:sldIdLst>
    <p:sldId id="256" r:id="rId4"/>
    <p:sldId id="257" r:id="rId5"/>
    <p:sldId id="262" r:id="rId6"/>
    <p:sldId id="263" r:id="rId7"/>
    <p:sldId id="264" r:id="rId8"/>
    <p:sldId id="25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9" r:id="rId46"/>
    <p:sldId id="303" r:id="rId47"/>
    <p:sldId id="304" r:id="rId48"/>
    <p:sldId id="305" r:id="rId49"/>
    <p:sldId id="306" r:id="rId50"/>
    <p:sldId id="307" r:id="rId51"/>
    <p:sldId id="30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1" autoAdjust="0"/>
    <p:restoredTop sz="91401" autoAdjust="0"/>
  </p:normalViewPr>
  <p:slideViewPr>
    <p:cSldViewPr snapToGrid="0">
      <p:cViewPr varScale="1">
        <p:scale>
          <a:sx n="65" d="100"/>
          <a:sy n="65" d="100"/>
        </p:scale>
        <p:origin x="12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36690-477E-4183-8F91-EE38422C677E}" type="datetimeFigureOut">
              <a:rPr lang="en-US" smtClean="0"/>
              <a:t>2022-08-30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5DC5B-398B-4B82-927F-8B5F3BB1D5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4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843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Optional background information on morphological filters.</a:t>
            </a:r>
          </a:p>
          <a:p>
            <a:r>
              <a:rPr lang="en-US" dirty="0" smtClean="0"/>
              <a:t>Opening</a:t>
            </a:r>
            <a:r>
              <a:rPr lang="en-US" dirty="0"/>
              <a:t>: Erosion followed by dilation </a:t>
            </a:r>
          </a:p>
          <a:p>
            <a:r>
              <a:rPr lang="en-US" dirty="0"/>
              <a:t>Closing: Dilation followed by erosion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67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Recap of the pipeline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552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17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47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simple to more complex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71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doc? Powerful tool but important to know what it’s been intended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Detection is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Spatial relation between objects: e.g. neighbors, what is inside/outside of cells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00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56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Thresholding: simple but often works</a:t>
            </a:r>
          </a:p>
          <a:p>
            <a:r>
              <a:rPr lang="en-US" dirty="0"/>
              <a:t>Pixel classification: also quite simple to do.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3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439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73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f7bdb00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f7bdb00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Optional background information on </a:t>
            </a:r>
            <a:r>
              <a:rPr lang="en-US" baseline="0" dirty="0" smtClean="0"/>
              <a:t>image </a:t>
            </a:r>
            <a:r>
              <a:rPr lang="en-US" dirty="0" smtClean="0"/>
              <a:t>filters.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22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84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2897814" y="2868906"/>
            <a:ext cx="3650470" cy="1046484"/>
          </a:xfrm>
        </p:spPr>
        <p:txBody>
          <a:bodyPr>
            <a:normAutofit/>
          </a:bodyPr>
          <a:lstStyle>
            <a:lvl1pPr marL="0" marR="0" indent="0" algn="ctr" defTabSz="25716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</a:t>
            </a:r>
            <a:r>
              <a:rPr lang="en-US" dirty="0" smtClean="0"/>
              <a:t>edit </a:t>
            </a:r>
            <a:r>
              <a:rPr lang="en-US" dirty="0"/>
              <a:t>author list&gt;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1160748" y="1987644"/>
            <a:ext cx="7000486" cy="58942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sz="2025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&lt;Click </a:t>
            </a:r>
            <a:r>
              <a:rPr lang="en-GB" sz="2025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 edit secondary</a:t>
            </a:r>
            <a:r>
              <a:rPr lang="en-GB" sz="2025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025" b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title&gt;</a:t>
            </a:r>
            <a:endParaRPr lang="en-US" dirty="0"/>
          </a:p>
        </p:txBody>
      </p:sp>
      <p:sp>
        <p:nvSpPr>
          <p:cNvPr id="14" name="Content Placeholder 17"/>
          <p:cNvSpPr>
            <a:spLocks noGrp="1"/>
          </p:cNvSpPr>
          <p:nvPr>
            <p:ph sz="quarter" idx="15"/>
          </p:nvPr>
        </p:nvSpPr>
        <p:spPr>
          <a:xfrm>
            <a:off x="2375201" y="4207224"/>
            <a:ext cx="4751785" cy="600164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lang="en-US" sz="1400" b="1" smtClean="0"/>
            </a:lvl1pPr>
            <a:lvl2pPr marL="102870" indent="-10287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13" smtClean="0">
                <a:solidFill>
                  <a:schemeClr val="tx1"/>
                </a:solidFill>
              </a:defRPr>
            </a:lvl3pPr>
            <a:lvl4pPr>
              <a:defRPr lang="en-US" sz="1013" smtClean="0">
                <a:solidFill>
                  <a:schemeClr val="tx1"/>
                </a:solidFill>
              </a:defRPr>
            </a:lvl4pPr>
            <a:lvl5pPr>
              <a:defRPr lang="en-US" sz="1013">
                <a:solidFill>
                  <a:schemeClr val="tx1"/>
                </a:solidFill>
              </a:defRPr>
            </a:lvl5pPr>
          </a:lstStyle>
          <a:p>
            <a:pPr marL="0" lvl="0" defTabSz="514337"/>
            <a:r>
              <a:rPr lang="en-US" smtClean="0"/>
              <a:t>Edit Master text styles</a:t>
            </a:r>
          </a:p>
          <a:p>
            <a:pPr marL="0" lvl="1" defTabSz="514337"/>
            <a:r>
              <a:rPr lang="en-US" smtClean="0"/>
              <a:t>Second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803306" y="1201497"/>
            <a:ext cx="7904859" cy="752408"/>
          </a:xfrm>
        </p:spPr>
        <p:txBody>
          <a:bodyPr>
            <a:normAutofit/>
          </a:bodyPr>
          <a:lstStyle>
            <a:lvl1pPr algn="ctr">
              <a:defRPr lang="en-US" sz="3600" b="1" kern="1200" dirty="0">
                <a:solidFill>
                  <a:srgbClr val="17375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56392" y="1915635"/>
            <a:ext cx="7589405" cy="4530"/>
          </a:xfrm>
          <a:prstGeom prst="line">
            <a:avLst/>
          </a:prstGeom>
          <a:ln w="57150">
            <a:solidFill>
              <a:srgbClr val="89B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68048-7756-435E-AECD-667A05CEA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6" y="145770"/>
            <a:ext cx="1813756" cy="6899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3084" y="266678"/>
            <a:ext cx="221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CELLULAR IMAGING FACILITY</a:t>
            </a:r>
          </a:p>
          <a:p>
            <a:pPr algn="l"/>
            <a:r>
              <a:rPr lang="en-US" sz="1200" b="0" dirty="0" smtClean="0">
                <a:solidFill>
                  <a:schemeClr val="accent1">
                    <a:lumMod val="75000"/>
                  </a:schemeClr>
                </a:solidFill>
              </a:rPr>
              <a:t>AG</a:t>
            </a:r>
            <a:r>
              <a:rPr lang="en-US" sz="1200" b="0" baseline="0" dirty="0" smtClean="0">
                <a:solidFill>
                  <a:schemeClr val="accent1">
                    <a:lumMod val="75000"/>
                  </a:schemeClr>
                </a:solidFill>
              </a:rPr>
              <a:t> Lehmann</a:t>
            </a:r>
            <a:endParaRPr lang="en-US" sz="1200" b="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261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644" y="431886"/>
            <a:ext cx="7413478" cy="687067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3584" y="658040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7574B4E-986D-D846-ADEC-7DA61822F942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67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4333" y="530859"/>
            <a:ext cx="1422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CELLULAR IMAGING FACILITY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68048-7756-435E-AECD-667A05CEA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99" y="81996"/>
            <a:ext cx="1146653" cy="449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/>
        </p:nvSpPr>
        <p:spPr>
          <a:xfrm>
            <a:off x="307644" y="60010"/>
            <a:ext cx="1390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noProof="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Segmentation</a:t>
            </a:r>
            <a:endParaRPr lang="en-US" sz="1600" b="0" noProof="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7644" y="1314450"/>
            <a:ext cx="8360106" cy="5334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B1F85-0348-4FB8-BBC2-14BD53415705}" type="datetimeFigureOut">
              <a:rPr lang="en-US" smtClean="0"/>
              <a:t>2022-08-30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B9D54-5A7C-49B0-BFCD-695E9460B9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5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/>
        </p:nvSpPr>
        <p:spPr>
          <a:xfrm>
            <a:off x="2135188" y="30470"/>
            <a:ext cx="320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noProof="0" dirty="0">
                <a:solidFill>
                  <a:schemeClr val="accent1"/>
                </a:solidFill>
              </a:rPr>
              <a:t>Introduction and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6191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3" b="0" i="0">
                <a:solidFill>
                  <a:srgbClr val="212121"/>
                </a:solidFill>
                <a:latin typeface="Arial MT"/>
                <a:cs typeface="Arial M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40" b="0" i="0">
                <a:solidFill>
                  <a:srgbClr val="212121"/>
                </a:solidFill>
                <a:latin typeface="Arial MT"/>
                <a:cs typeface="Arial M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B1F85-0348-4FB8-BBC2-14BD53415705}" type="datetimeFigureOut">
              <a:rPr lang="en-US" smtClean="0"/>
              <a:t>2022-08-30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9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fld id="{47EB9D54-5A7C-49B0-BFCD-695E9460B9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574B4E-986D-D846-ADEC-7DA61822F942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/>
        </p:nvSpPr>
        <p:spPr>
          <a:xfrm>
            <a:off x="2135188" y="30470"/>
            <a:ext cx="320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and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52553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7059" y="2996456"/>
            <a:ext cx="4086918" cy="36004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1737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edit author list&gt;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87624" y="2780928"/>
            <a:ext cx="756084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4" y="1556792"/>
            <a:ext cx="6984776" cy="8636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34020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6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smtClean="0"/>
              <a:t>Edit Master text styles</a:t>
            </a:r>
          </a:p>
          <a:p>
            <a:pPr marL="0" lvl="1" defTabSz="914400"/>
            <a:r>
              <a:rPr lang="en-US" smtClean="0"/>
              <a:t>Second level</a:t>
            </a:r>
          </a:p>
        </p:txBody>
      </p:sp>
      <p:pic>
        <p:nvPicPr>
          <p:cNvPr id="10" name="Picture 9" descr="CBGlogo.png">
            <a:extLst>
              <a:ext uri="{FF2B5EF4-FFF2-40B4-BE49-F238E27FC236}">
                <a16:creationId xmlns:a16="http://schemas.microsoft.com/office/drawing/2014/main" id="{A5DAF1D7-20C7-9D46-BAA1-5078C97C1A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43" y="2901282"/>
            <a:ext cx="1512167" cy="6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5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/>
        </p:nvSpPr>
        <p:spPr>
          <a:xfrm>
            <a:off x="2135188" y="30470"/>
            <a:ext cx="320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noProof="0" dirty="0">
                <a:solidFill>
                  <a:schemeClr val="accent1"/>
                </a:solidFill>
              </a:rPr>
              <a:t>Introduction and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26219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B1F85-0348-4FB8-BBC2-14BD53415705}" type="datetimeFigureOut">
              <a:rPr lang="en-US" smtClean="0"/>
              <a:t>2022-08-30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B9D54-5A7C-49B0-BFCD-695E9460B9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9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MPI-CBG SCF licensed under CC BY-NC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21381-CD0E-4C6C-9ED9-9A1D1202632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8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MPI-CBG SCF licensed under CC BY-NC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1381-CD0E-4C6C-9ED9-9A1D1202632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364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hyperlink" Target="https://morioh.com/p/dcdc9957bc1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waithe/generalMacros/tree/master/convolution_an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scikit-image.org/docs/0.10.x/auto_examples/plot_otsu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10.xml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video" Target="../media/media2.mp4"/><Relationship Id="rId10" Type="http://schemas.openxmlformats.org/officeDocument/2006/relationships/image" Target="../media/image59.emf"/><Relationship Id="rId4" Type="http://schemas.microsoft.com/office/2007/relationships/media" Target="../media/media2.mp4"/><Relationship Id="rId9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7.png"/><Relationship Id="rId7" Type="http://schemas.openxmlformats.org/officeDocument/2006/relationships/image" Target="../media/image9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98.png"/><Relationship Id="rId4" Type="http://schemas.openxmlformats.org/officeDocument/2006/relationships/image" Target="../media/image28.png"/><Relationship Id="rId9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mpicbg-scicomp.github.io/ipf_howtoguides/guides/Ilastik_PixelClassification.html" TargetMode="External"/><Relationship Id="rId3" Type="http://schemas.openxmlformats.org/officeDocument/2006/relationships/hyperlink" Target="https://www.ilastik.org/" TargetMode="External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21.png"/><Relationship Id="rId4" Type="http://schemas.openxmlformats.org/officeDocument/2006/relationships/hyperlink" Target="https://cellprofiler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StarDis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forum.image.s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f1000research.com/articles/9-137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zmb.dozuki.com/c/Image_Analysis#main" TargetMode="External"/><Relationship Id="rId13" Type="http://schemas.openxmlformats.org/officeDocument/2006/relationships/hyperlink" Target="https://imagej.nih.gov/ij/index.html" TargetMode="External"/><Relationship Id="rId3" Type="http://schemas.openxmlformats.org/officeDocument/2006/relationships/hyperlink" Target="http://eubias.org/NEUBIAS/training-schools/" TargetMode="External"/><Relationship Id="rId7" Type="http://schemas.openxmlformats.org/officeDocument/2006/relationships/hyperlink" Target="https://mpicbg-scicomp.github.io/ipf_howtoguides/" TargetMode="External"/><Relationship Id="rId12" Type="http://schemas.openxmlformats.org/officeDocument/2006/relationships/hyperlink" Target="http://eubias.org/NEUBIAS/training-schools/neubias-academy-home/" TargetMode="External"/><Relationship Id="rId2" Type="http://schemas.openxmlformats.org/officeDocument/2006/relationships/hyperlink" Target="https://forum.image.s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imagebook.github.io/README.html" TargetMode="External"/><Relationship Id="rId11" Type="http://schemas.openxmlformats.org/officeDocument/2006/relationships/hyperlink" Target="https://www.youtube.com/c/NEUBIAS/featured" TargetMode="External"/><Relationship Id="rId5" Type="http://schemas.openxmlformats.org/officeDocument/2006/relationships/hyperlink" Target="https://www.researchgate.net/publication/297738620_Bioimage_Data_Analysis" TargetMode="External"/><Relationship Id="rId10" Type="http://schemas.openxmlformats.org/officeDocument/2006/relationships/hyperlink" Target="https://www.youtube.com/playlist?list=PL5ESQNfM5lc7SAMstEu082ivW4BDMvd0U" TargetMode="External"/><Relationship Id="rId4" Type="http://schemas.openxmlformats.org/officeDocument/2006/relationships/hyperlink" Target="https://www.embl.de/training/events/index.php" TargetMode="External"/><Relationship Id="rId9" Type="http://schemas.openxmlformats.org/officeDocument/2006/relationships/hyperlink" Target="https://www.edx.org/course/image-processing-and-analysis-for-life-scientists" TargetMode="External"/><Relationship Id="rId1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ing-git.com/news/now-available-download-open-access-textbook-bioimage-data-analysis-edited-kota-miura" TargetMode="External"/><Relationship Id="rId2" Type="http://schemas.openxmlformats.org/officeDocument/2006/relationships/hyperlink" Target="https://imagej.net/User_Guid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pPr lvl="0"/>
            <a:r>
              <a:rPr lang="en-US" sz="1400" b="1" dirty="0">
                <a:solidFill>
                  <a:srgbClr val="44546A">
                    <a:lumMod val="50000"/>
                  </a:srgbClr>
                </a:solidFill>
              </a:rPr>
              <a:t>Gayathri Nadar</a:t>
            </a:r>
          </a:p>
          <a:p>
            <a:pPr lvl="0"/>
            <a:r>
              <a:rPr lang="en-US" sz="1400" dirty="0">
                <a:solidFill>
                  <a:srgbClr val="44546A">
                    <a:lumMod val="50000"/>
                  </a:srgbClr>
                </a:solidFill>
              </a:rPr>
              <a:t>Image Analyst, Cellular Imaging Facility</a:t>
            </a:r>
          </a:p>
          <a:p>
            <a:pPr lvl="0"/>
            <a:r>
              <a:rPr lang="en-US" sz="1400" dirty="0">
                <a:solidFill>
                  <a:srgbClr val="44546A">
                    <a:lumMod val="50000"/>
                  </a:srgbClr>
                </a:solidFill>
              </a:rPr>
              <a:t>FMP-Berlin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Segmentation and Classic Image Analysis Pipeline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2375201" y="4207224"/>
            <a:ext cx="4751785" cy="932563"/>
          </a:xfrm>
        </p:spPr>
        <p:txBody>
          <a:bodyPr/>
          <a:lstStyle/>
          <a:p>
            <a:r>
              <a:rPr lang="en-US" dirty="0" smtClean="0"/>
              <a:t>Topics: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Segmentation </a:t>
            </a:r>
            <a:r>
              <a:rPr lang="en-US" b="0" dirty="0" smtClean="0"/>
              <a:t>introduction</a:t>
            </a:r>
            <a:endParaRPr lang="en-US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Classic segmentation pipeline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Image Analysis with FIJI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BAF296-F945-E640-8280-D32F1AE7787F}"/>
              </a:ext>
            </a:extLst>
          </p:cNvPr>
          <p:cNvSpPr/>
          <p:nvPr/>
        </p:nvSpPr>
        <p:spPr>
          <a:xfrm>
            <a:off x="108220" y="5991772"/>
            <a:ext cx="26446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17375E"/>
                </a:solidFill>
              </a:rPr>
              <a:t>With material from</a:t>
            </a:r>
            <a:r>
              <a:rPr lang="en-US" sz="1100" b="1" dirty="0" smtClean="0">
                <a:solidFill>
                  <a:srgbClr val="17375E"/>
                </a:solidFill>
              </a:rPr>
              <a:t>:</a:t>
            </a:r>
          </a:p>
          <a:p>
            <a:r>
              <a:rPr lang="en-US" sz="1100" dirty="0" smtClean="0">
                <a:solidFill>
                  <a:srgbClr val="17375E"/>
                </a:solidFill>
              </a:rPr>
              <a:t>Christopher Schmied (Former CIF)</a:t>
            </a:r>
            <a:endParaRPr lang="en-US" sz="1100" dirty="0">
              <a:solidFill>
                <a:srgbClr val="17375E"/>
              </a:solidFill>
            </a:endParaRPr>
          </a:p>
          <a:p>
            <a:r>
              <a:rPr lang="en-US" sz="1100" dirty="0" smtClean="0">
                <a:solidFill>
                  <a:srgbClr val="17375E"/>
                </a:solidFill>
              </a:rPr>
              <a:t>Noreen Walker</a:t>
            </a:r>
            <a:r>
              <a:rPr lang="en-US" sz="1100" dirty="0">
                <a:solidFill>
                  <a:srgbClr val="17375E"/>
                </a:solidFill>
              </a:rPr>
              <a:t> </a:t>
            </a:r>
            <a:r>
              <a:rPr lang="en-US" sz="1100" dirty="0" smtClean="0">
                <a:solidFill>
                  <a:srgbClr val="17375E"/>
                </a:solidFill>
              </a:rPr>
              <a:t>(former MPI-CBG)</a:t>
            </a:r>
          </a:p>
          <a:p>
            <a:r>
              <a:rPr lang="en-US" sz="1100" dirty="0" smtClean="0">
                <a:solidFill>
                  <a:srgbClr val="17375E"/>
                </a:solidFill>
              </a:rPr>
              <a:t>Robert Haase (PoL, Dresden)</a:t>
            </a:r>
          </a:p>
        </p:txBody>
      </p:sp>
    </p:spTree>
    <p:extLst>
      <p:ext uri="{BB962C8B-B14F-4D97-AF65-F5344CB8AC3E}">
        <p14:creationId xmlns:p14="http://schemas.microsoft.com/office/powerpoint/2010/main" val="184536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Splitting an image into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Objects in images have common grey values that are connected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Segmentation: Separate objects in the foreground from unwanted background</a:t>
            </a:r>
            <a:endParaRPr lang="en-US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895" y="2733575"/>
            <a:ext cx="1857675" cy="165554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610732" y="2329215"/>
            <a:ext cx="1250576" cy="13135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10732" y="3705924"/>
            <a:ext cx="1250576" cy="16664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1310" y="2329215"/>
            <a:ext cx="5806440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46F0-F5C8-3E42-AC05-AAE57609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split an image into regions?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64D30-EAFF-B64B-B875-C18FBD9B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 for segmentation exist.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EC788-D5B2-2E4B-9F2D-7DF054CC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98" y="1868200"/>
            <a:ext cx="5073216" cy="41197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C5793B-414D-0948-A016-C362BAEAA855}"/>
              </a:ext>
            </a:extLst>
          </p:cNvPr>
          <p:cNvSpPr/>
          <p:nvPr/>
        </p:nvSpPr>
        <p:spPr>
          <a:xfrm>
            <a:off x="0" y="6541689"/>
            <a:ext cx="8431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by: Ignacio Arganda-Carreras, Biological Image Reconstruction and Analysis Course, 2016 </a:t>
            </a:r>
          </a:p>
        </p:txBody>
      </p:sp>
    </p:spTree>
    <p:extLst>
      <p:ext uri="{BB962C8B-B14F-4D97-AF65-F5344CB8AC3E}">
        <p14:creationId xmlns:p14="http://schemas.microsoft.com/office/powerpoint/2010/main" val="228833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D995-959F-9C49-99EF-D42DF50B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split an image into regions?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64EC12-CE2B-9940-B063-59DEB6EB0EBE}"/>
              </a:ext>
            </a:extLst>
          </p:cNvPr>
          <p:cNvGrpSpPr/>
          <p:nvPr/>
        </p:nvGrpSpPr>
        <p:grpSpPr>
          <a:xfrm>
            <a:off x="646880" y="1845623"/>
            <a:ext cx="3127471" cy="1669610"/>
            <a:chOff x="457200" y="2051786"/>
            <a:chExt cx="3127471" cy="16696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34296B-093A-AF46-8B71-02044DFEE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9" t="3701" r="51018" b="8980"/>
            <a:stretch/>
          </p:blipFill>
          <p:spPr>
            <a:xfrm>
              <a:off x="457200" y="2051786"/>
              <a:ext cx="1460137" cy="16696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DAF050-C550-954D-90FF-D55302B20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2051786"/>
              <a:ext cx="1460943" cy="166961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4FA227-FA5D-994A-8915-BE46D522C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597" y="1677409"/>
            <a:ext cx="2434467" cy="1851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284B67-1DF0-B74F-9CD7-AE1B55625133}"/>
              </a:ext>
            </a:extLst>
          </p:cNvPr>
          <p:cNvSpPr txBox="1"/>
          <p:nvPr/>
        </p:nvSpPr>
        <p:spPr>
          <a:xfrm>
            <a:off x="1395429" y="3525869"/>
            <a:ext cx="1350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Thresholding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27C9A-9D71-7348-9529-327C48CD7852}"/>
              </a:ext>
            </a:extLst>
          </p:cNvPr>
          <p:cNvSpPr txBox="1"/>
          <p:nvPr/>
        </p:nvSpPr>
        <p:spPr>
          <a:xfrm>
            <a:off x="5380584" y="3561137"/>
            <a:ext cx="326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Machine learning: supervised pixel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1193C-C5ED-B745-842D-0973897E58D3}"/>
              </a:ext>
            </a:extLst>
          </p:cNvPr>
          <p:cNvSpPr txBox="1"/>
          <p:nvPr/>
        </p:nvSpPr>
        <p:spPr>
          <a:xfrm>
            <a:off x="515436" y="6147642"/>
            <a:ext cx="3166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Unsupervised learning: 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B2FDD-2838-D342-A7C9-CFE5E6E8F7E5}"/>
              </a:ext>
            </a:extLst>
          </p:cNvPr>
          <p:cNvSpPr txBox="1"/>
          <p:nvPr/>
        </p:nvSpPr>
        <p:spPr>
          <a:xfrm>
            <a:off x="5684608" y="6097674"/>
            <a:ext cx="314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Region growing: from seed points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C24384-10E9-9C4E-9851-A516CB69C3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83"/>
          <a:stretch/>
        </p:blipFill>
        <p:spPr>
          <a:xfrm>
            <a:off x="7113668" y="4712974"/>
            <a:ext cx="1326281" cy="13064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D5026F-8C0E-5645-9E1E-4B7E6CF11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117" y="4698827"/>
            <a:ext cx="1326282" cy="1322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D4BDC9-3323-5A4A-B5A8-117D0E435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21" y="4664788"/>
            <a:ext cx="3770334" cy="14807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F038F7-623D-7848-B6E5-10C8AEAFF19A}"/>
              </a:ext>
            </a:extLst>
          </p:cNvPr>
          <p:cNvSpPr txBox="1"/>
          <p:nvPr/>
        </p:nvSpPr>
        <p:spPr>
          <a:xfrm>
            <a:off x="3896832" y="1150251"/>
            <a:ext cx="1350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25677-6FE0-D548-BC84-C680A59A8C47}"/>
              </a:ext>
            </a:extLst>
          </p:cNvPr>
          <p:cNvSpPr/>
          <p:nvPr/>
        </p:nvSpPr>
        <p:spPr>
          <a:xfrm>
            <a:off x="527196" y="1571616"/>
            <a:ext cx="3369636" cy="2556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C5463-EEEE-E14B-A55C-6B6AF6D3698C}"/>
              </a:ext>
            </a:extLst>
          </p:cNvPr>
          <p:cNvSpPr/>
          <p:nvPr/>
        </p:nvSpPr>
        <p:spPr>
          <a:xfrm>
            <a:off x="5315969" y="1561368"/>
            <a:ext cx="3369636" cy="254555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5CA2A6-C380-6742-85AD-00763460915D}"/>
              </a:ext>
            </a:extLst>
          </p:cNvPr>
          <p:cNvSpPr/>
          <p:nvPr/>
        </p:nvSpPr>
        <p:spPr>
          <a:xfrm>
            <a:off x="312569" y="4444300"/>
            <a:ext cx="3848986" cy="233832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BED9B-B7A2-6C44-9215-B0895BB5BFB5}"/>
              </a:ext>
            </a:extLst>
          </p:cNvPr>
          <p:cNvSpPr/>
          <p:nvPr/>
        </p:nvSpPr>
        <p:spPr>
          <a:xfrm>
            <a:off x="5337581" y="4417923"/>
            <a:ext cx="3369636" cy="233832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E4497C-C893-7D48-B62D-1D4A516D2D2C}"/>
              </a:ext>
            </a:extLst>
          </p:cNvPr>
          <p:cNvSpPr/>
          <p:nvPr/>
        </p:nvSpPr>
        <p:spPr>
          <a:xfrm>
            <a:off x="658165" y="6507451"/>
            <a:ext cx="27254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https://morioh.com/p/dcdc9957bc1c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512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85900" y="1528483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Classic segmentation pipeline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58CA0C-7D40-A647-AEE3-CA62594F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27" y="3429000"/>
            <a:ext cx="5233188" cy="15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8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Typical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D9D38-E7E1-1746-AFE9-6D2A9FB71188}"/>
              </a:ext>
            </a:extLst>
          </p:cNvPr>
          <p:cNvSpPr txBox="1"/>
          <p:nvPr/>
        </p:nvSpPr>
        <p:spPr>
          <a:xfrm>
            <a:off x="1204485" y="3699625"/>
            <a:ext cx="136949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Preprocessing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>
                <a:solidFill>
                  <a:srgbClr val="BFBFBF"/>
                </a:solidFill>
              </a:rPr>
              <a:t>Deconvolution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/>
              <a:t>Denoising/ Smoothing</a:t>
            </a:r>
          </a:p>
          <a:p>
            <a:endParaRPr lang="en-US" sz="1400" dirty="0"/>
          </a:p>
          <a:p>
            <a:r>
              <a:rPr lang="en-US" sz="1400" dirty="0"/>
              <a:t>Data reduction</a:t>
            </a:r>
          </a:p>
          <a:p>
            <a:endParaRPr lang="en-US" sz="1400" dirty="0"/>
          </a:p>
          <a:p>
            <a:r>
              <a:rPr lang="en-US" sz="1400" dirty="0"/>
              <a:t>Background correction</a:t>
            </a:r>
          </a:p>
          <a:p>
            <a:endParaRPr lang="en-US" sz="1400" dirty="0"/>
          </a:p>
          <a:p>
            <a:r>
              <a:rPr lang="en-US" sz="1400" dirty="0"/>
              <a:t>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0640D-52E1-2741-8BBF-412DD4641A63}"/>
              </a:ext>
            </a:extLst>
          </p:cNvPr>
          <p:cNvSpPr txBox="1"/>
          <p:nvPr/>
        </p:nvSpPr>
        <p:spPr>
          <a:xfrm>
            <a:off x="2831073" y="3699624"/>
            <a:ext cx="16399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Segmentation</a:t>
            </a:r>
          </a:p>
          <a:p>
            <a:endParaRPr lang="en-US" sz="1400" dirty="0"/>
          </a:p>
          <a:p>
            <a:r>
              <a:rPr lang="en-US" sz="1400" b="1" dirty="0"/>
              <a:t>Thresholding</a:t>
            </a:r>
          </a:p>
          <a:p>
            <a:endParaRPr lang="en-US" sz="1400" dirty="0"/>
          </a:p>
          <a:p>
            <a:r>
              <a:rPr lang="en-US" sz="1400" dirty="0"/>
              <a:t>Pixel classifiers (machine learning)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/>
              <a:t>Region growing</a:t>
            </a:r>
          </a:p>
          <a:p>
            <a:endParaRPr lang="en-US" sz="1400" dirty="0"/>
          </a:p>
          <a:p>
            <a:r>
              <a:rPr lang="en-US" sz="1400" dirty="0"/>
              <a:t>Edge based segmentation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BDB6A-898B-2F4F-A51A-02C75515345E}"/>
              </a:ext>
            </a:extLst>
          </p:cNvPr>
          <p:cNvSpPr txBox="1"/>
          <p:nvPr/>
        </p:nvSpPr>
        <p:spPr>
          <a:xfrm>
            <a:off x="4722200" y="3699625"/>
            <a:ext cx="1654992" cy="29546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/>
              <a:t>Postprocessing</a:t>
            </a:r>
          </a:p>
          <a:p>
            <a:endParaRPr lang="en-US" sz="1400" dirty="0"/>
          </a:p>
          <a:p>
            <a:r>
              <a:rPr lang="en-US" sz="1400" dirty="0"/>
              <a:t>Morphological</a:t>
            </a:r>
            <a:br>
              <a:rPr lang="en-US" sz="1400" dirty="0"/>
            </a:br>
            <a:r>
              <a:rPr lang="en-US" sz="1400" dirty="0"/>
              <a:t>operations:</a:t>
            </a:r>
          </a:p>
          <a:p>
            <a:endParaRPr lang="en-US" sz="1400" dirty="0"/>
          </a:p>
          <a:p>
            <a:r>
              <a:rPr lang="en-US" sz="1400" dirty="0"/>
              <a:t>Watershed</a:t>
            </a:r>
          </a:p>
          <a:p>
            <a:endParaRPr lang="en-US" sz="1400" dirty="0"/>
          </a:p>
          <a:p>
            <a:r>
              <a:rPr lang="en-US" sz="1400" dirty="0"/>
              <a:t>Fill holes</a:t>
            </a:r>
          </a:p>
          <a:p>
            <a:endParaRPr lang="en-US" sz="1400" dirty="0"/>
          </a:p>
          <a:p>
            <a:r>
              <a:rPr lang="en-US" sz="1400" dirty="0"/>
              <a:t>Opening/Closing,…</a:t>
            </a:r>
          </a:p>
          <a:p>
            <a:endParaRPr lang="en-US" sz="1400" dirty="0"/>
          </a:p>
          <a:p>
            <a:r>
              <a:rPr lang="en-US" sz="1400" dirty="0"/>
              <a:t>…</a:t>
            </a:r>
          </a:p>
          <a:p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A7C88-15B8-C845-A6CF-8B54421959CF}"/>
              </a:ext>
            </a:extLst>
          </p:cNvPr>
          <p:cNvGrpSpPr/>
          <p:nvPr/>
        </p:nvGrpSpPr>
        <p:grpSpPr>
          <a:xfrm>
            <a:off x="243048" y="1278214"/>
            <a:ext cx="8292144" cy="2396051"/>
            <a:chOff x="84991" y="1011366"/>
            <a:chExt cx="8951432" cy="239605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D45ED73-8B0D-804F-8D0B-0DF4C090BFC4}"/>
                </a:ext>
              </a:extLst>
            </p:cNvPr>
            <p:cNvSpPr/>
            <p:nvPr/>
          </p:nvSpPr>
          <p:spPr>
            <a:xfrm>
              <a:off x="84991" y="1011366"/>
              <a:ext cx="8951432" cy="239605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92B2AC-59EC-2D4E-BB0F-1E313DBF4D89}"/>
                </a:ext>
              </a:extLst>
            </p:cNvPr>
            <p:cNvGrpSpPr/>
            <p:nvPr/>
          </p:nvGrpSpPr>
          <p:grpSpPr>
            <a:xfrm>
              <a:off x="803479" y="1048469"/>
              <a:ext cx="5926005" cy="325990"/>
              <a:chOff x="1556511" y="1048469"/>
              <a:chExt cx="5926005" cy="32599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38B5E6-4C7F-1B47-97C5-3AD68FA0351A}"/>
                  </a:ext>
                </a:extLst>
              </p:cNvPr>
              <p:cNvSpPr txBox="1"/>
              <p:nvPr/>
            </p:nvSpPr>
            <p:spPr>
              <a:xfrm>
                <a:off x="1556511" y="1066682"/>
                <a:ext cx="1994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Pre-processing</a:t>
                </a:r>
                <a:endParaRPr lang="en-GB" sz="14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E36FFA-58D4-3249-924B-760DCACB11BB}"/>
                  </a:ext>
                </a:extLst>
              </p:cNvPr>
              <p:cNvSpPr txBox="1"/>
              <p:nvPr/>
            </p:nvSpPr>
            <p:spPr>
              <a:xfrm>
                <a:off x="3609759" y="1048469"/>
                <a:ext cx="18150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tx2">
                        <a:lumMod val="75000"/>
                      </a:schemeClr>
                    </a:solidFill>
                  </a:rPr>
                  <a:t>Segmentation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A6E754-0441-D141-B533-4B03B4A5A9DE}"/>
                  </a:ext>
                </a:extLst>
              </p:cNvPr>
              <p:cNvSpPr txBox="1"/>
              <p:nvPr/>
            </p:nvSpPr>
            <p:spPr>
              <a:xfrm>
                <a:off x="5576208" y="1058612"/>
                <a:ext cx="19063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Post-processing</a:t>
                </a:r>
                <a:endParaRPr lang="en-GB" sz="1400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063470D-CE13-5E4D-ACAA-42624BB899E1}"/>
                </a:ext>
              </a:extLst>
            </p:cNvPr>
            <p:cNvGrpSpPr/>
            <p:nvPr/>
          </p:nvGrpSpPr>
          <p:grpSpPr>
            <a:xfrm>
              <a:off x="177316" y="1393664"/>
              <a:ext cx="8732590" cy="1478913"/>
              <a:chOff x="177316" y="1393664"/>
              <a:chExt cx="8732590" cy="147891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A689FF-31D6-C646-859C-B7C3F8D27F90}"/>
                  </a:ext>
                </a:extLst>
              </p:cNvPr>
              <p:cNvGrpSpPr/>
              <p:nvPr/>
            </p:nvGrpSpPr>
            <p:grpSpPr>
              <a:xfrm>
                <a:off x="177316" y="1393664"/>
                <a:ext cx="6932683" cy="1478913"/>
                <a:chOff x="1051371" y="1393664"/>
                <a:chExt cx="6932683" cy="147891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30C6EE9-338D-1B4C-A08A-F4CDAF4F09BD}"/>
                    </a:ext>
                  </a:extLst>
                </p:cNvPr>
                <p:cNvGrpSpPr/>
                <p:nvPr/>
              </p:nvGrpSpPr>
              <p:grpSpPr>
                <a:xfrm>
                  <a:off x="1051371" y="1618096"/>
                  <a:ext cx="6932683" cy="1254481"/>
                  <a:chOff x="1051371" y="1618096"/>
                  <a:chExt cx="6932683" cy="1254481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BF11B83E-27F6-594E-B74F-F2E25F120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51371" y="1622581"/>
                    <a:ext cx="1251372" cy="124473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24F75C5B-536B-1B48-9967-715707973A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8739" y="1618096"/>
                    <a:ext cx="1254858" cy="124771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936F7C4B-E1AC-0C45-AC35-26529A1038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846429" y="1624859"/>
                    <a:ext cx="1247397" cy="1247717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6063CADF-1425-9A4D-BCD6-05FA9BCCF5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729196" y="1624858"/>
                    <a:ext cx="1254858" cy="124771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A7B5D25-CA5F-0145-86BF-BCB980DC0290}"/>
                    </a:ext>
                  </a:extLst>
                </p:cNvPr>
                <p:cNvGrpSpPr/>
                <p:nvPr/>
              </p:nvGrpSpPr>
              <p:grpSpPr>
                <a:xfrm>
                  <a:off x="1996925" y="1393664"/>
                  <a:ext cx="5129421" cy="331134"/>
                  <a:chOff x="1996925" y="1393664"/>
                  <a:chExt cx="5129421" cy="331134"/>
                </a:xfrm>
              </p:grpSpPr>
              <p:sp>
                <p:nvSpPr>
                  <p:cNvPr id="18" name="Arc 17">
                    <a:extLst>
                      <a:ext uri="{FF2B5EF4-FFF2-40B4-BE49-F238E27FC236}">
                        <a16:creationId xmlns:a16="http://schemas.microsoft.com/office/drawing/2014/main" id="{5BA4CF11-E481-6048-A2F6-E4D4CF755A70}"/>
                      </a:ext>
                    </a:extLst>
                  </p:cNvPr>
                  <p:cNvSpPr/>
                  <p:nvPr/>
                </p:nvSpPr>
                <p:spPr>
                  <a:xfrm>
                    <a:off x="1996925" y="1393664"/>
                    <a:ext cx="1140096" cy="317687"/>
                  </a:xfrm>
                  <a:prstGeom prst="arc">
                    <a:avLst>
                      <a:gd name="adj1" fmla="val 10863836"/>
                      <a:gd name="adj2" fmla="val 0"/>
                    </a:avLst>
                  </a:prstGeom>
                  <a:ln w="38100"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CDC52926-D9C0-E647-B0F4-3FE041D8B939}"/>
                      </a:ext>
                    </a:extLst>
                  </p:cNvPr>
                  <p:cNvSpPr/>
                  <p:nvPr/>
                </p:nvSpPr>
                <p:spPr>
                  <a:xfrm>
                    <a:off x="3987567" y="1407111"/>
                    <a:ext cx="1140096" cy="317687"/>
                  </a:xfrm>
                  <a:prstGeom prst="arc">
                    <a:avLst>
                      <a:gd name="adj1" fmla="val 10863836"/>
                      <a:gd name="adj2" fmla="val 0"/>
                    </a:avLst>
                  </a:prstGeom>
                  <a:ln w="38100"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" name="Arc 19">
                    <a:extLst>
                      <a:ext uri="{FF2B5EF4-FFF2-40B4-BE49-F238E27FC236}">
                        <a16:creationId xmlns:a16="http://schemas.microsoft.com/office/drawing/2014/main" id="{6F571F2A-A564-2D41-A5DC-6A564B934EC3}"/>
                      </a:ext>
                    </a:extLst>
                  </p:cNvPr>
                  <p:cNvSpPr/>
                  <p:nvPr/>
                </p:nvSpPr>
                <p:spPr>
                  <a:xfrm>
                    <a:off x="5986250" y="1407111"/>
                    <a:ext cx="1140096" cy="317687"/>
                  </a:xfrm>
                  <a:prstGeom prst="arc">
                    <a:avLst>
                      <a:gd name="adj1" fmla="val 10863836"/>
                      <a:gd name="adj2" fmla="val 0"/>
                    </a:avLst>
                  </a:prstGeom>
                  <a:ln w="38100"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77E1C4B7-D5F3-6945-A7AD-78DE6333A0A8}"/>
                  </a:ext>
                </a:extLst>
              </p:cNvPr>
              <p:cNvSpPr/>
              <p:nvPr/>
            </p:nvSpPr>
            <p:spPr>
              <a:xfrm>
                <a:off x="6905131" y="1411594"/>
                <a:ext cx="1140096" cy="317687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761073-2E9F-BA48-95BB-D6517A3853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21268"/>
              <a:stretch/>
            </p:blipFill>
            <p:spPr>
              <a:xfrm>
                <a:off x="7652118" y="1624858"/>
                <a:ext cx="1257788" cy="1240957"/>
              </a:xfrm>
              <a:prstGeom prst="rect">
                <a:avLst/>
              </a:prstGeom>
              <a:effectLst>
                <a:outerShdw blurRad="292100" dist="139700" dir="2700000" algn="tl" rotWithShape="0">
                  <a:prstClr val="black">
                    <a:alpha val="65000"/>
                  </a:prstClr>
                </a:outerShdw>
              </a:effec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583B-1A79-1A4F-B452-F6AF3E7C3709}"/>
                </a:ext>
              </a:extLst>
            </p:cNvPr>
            <p:cNvSpPr txBox="1"/>
            <p:nvPr/>
          </p:nvSpPr>
          <p:spPr>
            <a:xfrm>
              <a:off x="6548876" y="1063095"/>
              <a:ext cx="1906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</a:rPr>
                <a:t>Analysis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C6F617-1B2D-6940-BC54-CCDF42F81D57}"/>
              </a:ext>
            </a:extLst>
          </p:cNvPr>
          <p:cNvSpPr txBox="1"/>
          <p:nvPr/>
        </p:nvSpPr>
        <p:spPr>
          <a:xfrm>
            <a:off x="6560873" y="3699625"/>
            <a:ext cx="14870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Analysis</a:t>
            </a:r>
          </a:p>
          <a:p>
            <a:endParaRPr lang="en-US" sz="1400" dirty="0"/>
          </a:p>
          <a:p>
            <a:r>
              <a:rPr lang="en-US" sz="1400" dirty="0"/>
              <a:t>Counting</a:t>
            </a:r>
          </a:p>
          <a:p>
            <a:endParaRPr lang="en-US" sz="1400" dirty="0"/>
          </a:p>
          <a:p>
            <a:r>
              <a:rPr lang="en-US" sz="1400" dirty="0"/>
              <a:t>Measure properties</a:t>
            </a:r>
          </a:p>
          <a:p>
            <a:endParaRPr lang="en-US" sz="1400" dirty="0"/>
          </a:p>
          <a:p>
            <a:r>
              <a:rPr lang="en-US" sz="1400" dirty="0"/>
              <a:t>…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920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Preprocessing: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Reduce the effects of noise using Gaussian Blur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2D257-B8A1-2349-8A90-D3A23BBD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96" y="2204864"/>
            <a:ext cx="1658718" cy="15391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35337E-C5C5-D54E-9DF5-92C659AD832B}"/>
              </a:ext>
            </a:extLst>
          </p:cNvPr>
          <p:cNvGrpSpPr/>
          <p:nvPr/>
        </p:nvGrpSpPr>
        <p:grpSpPr>
          <a:xfrm>
            <a:off x="2298814" y="2204864"/>
            <a:ext cx="4073386" cy="2230507"/>
            <a:chOff x="2298814" y="2204864"/>
            <a:chExt cx="4073386" cy="22305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4E7BF-6573-8D40-9093-A60CC74D3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952" y="2204864"/>
              <a:ext cx="1658718" cy="15391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B2F0DE-E265-A040-B4FB-213B620C171E}"/>
                </a:ext>
              </a:extLst>
            </p:cNvPr>
            <p:cNvSpPr txBox="1"/>
            <p:nvPr/>
          </p:nvSpPr>
          <p:spPr>
            <a:xfrm>
              <a:off x="3347864" y="3789040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Oh no! I see thousands of white objects!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54EFF6-D9EA-A746-B182-67732DCDDADA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298814" y="2974450"/>
              <a:ext cx="18411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136011-508E-A345-B12D-16F64695885D}"/>
                </a:ext>
              </a:extLst>
            </p:cNvPr>
            <p:cNvSpPr txBox="1"/>
            <p:nvPr/>
          </p:nvSpPr>
          <p:spPr>
            <a:xfrm>
              <a:off x="2339752" y="306896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56897-7E32-1840-AD25-E64353FB21E8}"/>
              </a:ext>
            </a:extLst>
          </p:cNvPr>
          <p:cNvGrpSpPr/>
          <p:nvPr/>
        </p:nvGrpSpPr>
        <p:grpSpPr>
          <a:xfrm>
            <a:off x="2298813" y="4725144"/>
            <a:ext cx="3929371" cy="1953508"/>
            <a:chOff x="2298813" y="4725144"/>
            <a:chExt cx="3929371" cy="19535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17237D-7BD7-CC47-AEFD-AA6071326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9952" y="4725144"/>
              <a:ext cx="1658718" cy="153917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725EFF-EC55-1541-9204-F6186A62D060}"/>
                </a:ext>
              </a:extLst>
            </p:cNvPr>
            <p:cNvSpPr txBox="1"/>
            <p:nvPr/>
          </p:nvSpPr>
          <p:spPr>
            <a:xfrm>
              <a:off x="3923928" y="6309320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Ok, it’s just 4 objects.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4AF0FE-ED99-434A-BECA-F900C3746830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2298813" y="5494730"/>
              <a:ext cx="184113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1A4672-BF66-6747-8171-DBDC9E9E9ED8}"/>
                </a:ext>
              </a:extLst>
            </p:cNvPr>
            <p:cNvSpPr txBox="1"/>
            <p:nvPr/>
          </p:nvSpPr>
          <p:spPr>
            <a:xfrm>
              <a:off x="2411760" y="558924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C12289-018E-EE40-8775-2E6B02F6E004}"/>
              </a:ext>
            </a:extLst>
          </p:cNvPr>
          <p:cNvGrpSpPr/>
          <p:nvPr/>
        </p:nvGrpSpPr>
        <p:grpSpPr>
          <a:xfrm>
            <a:off x="640095" y="3744035"/>
            <a:ext cx="2304256" cy="2520280"/>
            <a:chOff x="395536" y="3744035"/>
            <a:chExt cx="2304256" cy="2520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7BE5240-61E1-BF48-9A02-B70E5FB2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4725144"/>
              <a:ext cx="1658718" cy="1539171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ED707E-DDF5-9847-8EB4-E60357B0CF83}"/>
                </a:ext>
              </a:extLst>
            </p:cNvPr>
            <p:cNvCxnSpPr>
              <a:stCxn id="5" idx="2"/>
              <a:endCxn id="17" idx="0"/>
            </p:cNvCxnSpPr>
            <p:nvPr/>
          </p:nvCxnSpPr>
          <p:spPr>
            <a:xfrm flipH="1">
              <a:off x="1224895" y="3744035"/>
              <a:ext cx="1" cy="9811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6507B9-A57C-2945-BC27-873925FF4432}"/>
                </a:ext>
              </a:extLst>
            </p:cNvPr>
            <p:cNvSpPr txBox="1"/>
            <p:nvPr/>
          </p:nvSpPr>
          <p:spPr>
            <a:xfrm>
              <a:off x="1259632" y="4005064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Blurring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94AA32F-2F51-6D41-A90D-C80647882B4F}"/>
              </a:ext>
            </a:extLst>
          </p:cNvPr>
          <p:cNvSpPr txBox="1"/>
          <p:nvPr/>
        </p:nvSpPr>
        <p:spPr>
          <a:xfrm>
            <a:off x="6709456" y="1757715"/>
            <a:ext cx="2160240" cy="18004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In Fiji:</a:t>
            </a:r>
          </a:p>
          <a:p>
            <a:endParaRPr lang="en-US" sz="700" dirty="0">
              <a:solidFill>
                <a:srgbClr val="17375E"/>
              </a:solidFill>
            </a:endParaRPr>
          </a:p>
          <a:p>
            <a:r>
              <a:rPr lang="en-US" i="1" dirty="0">
                <a:solidFill>
                  <a:srgbClr val="17375E"/>
                </a:solidFill>
              </a:rPr>
              <a:t>Process</a:t>
            </a:r>
            <a:r>
              <a:rPr lang="en-US" dirty="0">
                <a:solidFill>
                  <a:srgbClr val="17375E"/>
                </a:solidFill>
              </a:rPr>
              <a:t> &gt; </a:t>
            </a:r>
            <a:r>
              <a:rPr lang="en-US" i="1" dirty="0">
                <a:solidFill>
                  <a:srgbClr val="17375E"/>
                </a:solidFill>
              </a:rPr>
              <a:t>Filters</a:t>
            </a:r>
            <a:r>
              <a:rPr lang="en-US" dirty="0">
                <a:solidFill>
                  <a:srgbClr val="17375E"/>
                </a:solidFill>
              </a:rPr>
              <a:t> &gt; </a:t>
            </a:r>
            <a:r>
              <a:rPr lang="en-US" i="1" dirty="0">
                <a:solidFill>
                  <a:srgbClr val="17375E"/>
                </a:solidFill>
              </a:rPr>
              <a:t>Gaussian blur</a:t>
            </a:r>
          </a:p>
          <a:p>
            <a:endParaRPr lang="en-US" sz="700" dirty="0">
              <a:solidFill>
                <a:srgbClr val="17375E"/>
              </a:solidFill>
            </a:endParaRPr>
          </a:p>
          <a:p>
            <a:r>
              <a:rPr lang="en-US" dirty="0">
                <a:solidFill>
                  <a:srgbClr val="17375E"/>
                </a:solidFill>
              </a:rPr>
              <a:t>Or:</a:t>
            </a:r>
          </a:p>
          <a:p>
            <a:endParaRPr lang="en-US" sz="700" dirty="0">
              <a:solidFill>
                <a:srgbClr val="17375E"/>
              </a:solidFill>
            </a:endParaRPr>
          </a:p>
          <a:p>
            <a:r>
              <a:rPr lang="en-US" i="1" dirty="0">
                <a:solidFill>
                  <a:srgbClr val="17375E"/>
                </a:solidFill>
              </a:rPr>
              <a:t>Process</a:t>
            </a:r>
            <a:r>
              <a:rPr lang="en-US" dirty="0">
                <a:solidFill>
                  <a:srgbClr val="17375E"/>
                </a:solidFill>
              </a:rPr>
              <a:t> &gt; </a:t>
            </a:r>
            <a:r>
              <a:rPr lang="en-US" i="1" dirty="0">
                <a:solidFill>
                  <a:srgbClr val="17375E"/>
                </a:solidFill>
              </a:rPr>
              <a:t>Smooth </a:t>
            </a:r>
          </a:p>
        </p:txBody>
      </p:sp>
    </p:spTree>
    <p:extLst>
      <p:ext uri="{BB962C8B-B14F-4D97-AF65-F5344CB8AC3E}">
        <p14:creationId xmlns:p14="http://schemas.microsoft.com/office/powerpoint/2010/main" val="30544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/>
              <a:t>Preprocessing: Subtract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If the background is uneven, objects can be hard to segment.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B0DDF-D482-7D48-BD92-6F2CD23D563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7434"/>
            <a:ext cx="2668772" cy="2682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02D3D5-3316-7242-982D-6EDD2181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47" y="4610224"/>
            <a:ext cx="2168878" cy="202130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C2BC31AE-7FF4-544C-812C-3C91C71E2178}"/>
              </a:ext>
            </a:extLst>
          </p:cNvPr>
          <p:cNvSpPr/>
          <p:nvPr/>
        </p:nvSpPr>
        <p:spPr>
          <a:xfrm>
            <a:off x="1737710" y="4322612"/>
            <a:ext cx="107752" cy="252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/>
              <a:t>Preprocessing: Subtract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If the background is uneven, objects can be hard to segment.</a:t>
            </a:r>
          </a:p>
          <a:p>
            <a:r>
              <a:rPr lang="en-US" sz="1800" dirty="0"/>
              <a:t>Remove flatfield in the background.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14D9E-8DEF-9A4D-8FA9-4D7FD11A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6" y="1927434"/>
            <a:ext cx="2679248" cy="2682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0DDF-D482-7D48-BD92-6F2CD23D56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27434"/>
            <a:ext cx="2668772" cy="268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4D1579-9ABD-5B48-85C6-EFDE02AEA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329" y="1927434"/>
            <a:ext cx="2694070" cy="268205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4199931-744B-D847-8674-F9E71ABD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90" y="4593268"/>
            <a:ext cx="2392448" cy="196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D3EBEE8F-FA13-9940-AAF5-0DF28320B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65" y="4609489"/>
            <a:ext cx="2360614" cy="196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715904E-A808-EF4D-851A-59D4FD62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38" y="4609489"/>
            <a:ext cx="2322251" cy="196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Minus 15">
            <a:extLst>
              <a:ext uri="{FF2B5EF4-FFF2-40B4-BE49-F238E27FC236}">
                <a16:creationId xmlns:a16="http://schemas.microsoft.com/office/drawing/2014/main" id="{B787E5F5-073E-0B48-9780-96B6BE6373C1}"/>
              </a:ext>
            </a:extLst>
          </p:cNvPr>
          <p:cNvSpPr/>
          <p:nvPr/>
        </p:nvSpPr>
        <p:spPr>
          <a:xfrm>
            <a:off x="2888069" y="3009013"/>
            <a:ext cx="557926" cy="43406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FA1804F7-0434-6C42-B0F6-1E9CD40796C2}"/>
              </a:ext>
            </a:extLst>
          </p:cNvPr>
          <p:cNvSpPr/>
          <p:nvPr/>
        </p:nvSpPr>
        <p:spPr>
          <a:xfrm>
            <a:off x="5638757" y="2852182"/>
            <a:ext cx="634882" cy="747727"/>
          </a:xfrm>
          <a:prstGeom prst="mathEqual">
            <a:avLst>
              <a:gd name="adj1" fmla="val 11639"/>
              <a:gd name="adj2" fmla="val 2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Equal 17">
            <a:extLst>
              <a:ext uri="{FF2B5EF4-FFF2-40B4-BE49-F238E27FC236}">
                <a16:creationId xmlns:a16="http://schemas.microsoft.com/office/drawing/2014/main" id="{7E437D1A-BB9B-FD4C-9900-04AB69AC0702}"/>
              </a:ext>
            </a:extLst>
          </p:cNvPr>
          <p:cNvSpPr/>
          <p:nvPr/>
        </p:nvSpPr>
        <p:spPr>
          <a:xfrm>
            <a:off x="5638757" y="5202420"/>
            <a:ext cx="634882" cy="747727"/>
          </a:xfrm>
          <a:prstGeom prst="mathEqual">
            <a:avLst>
              <a:gd name="adj1" fmla="val 11639"/>
              <a:gd name="adj2" fmla="val 2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Minus 11">
            <a:extLst>
              <a:ext uri="{FF2B5EF4-FFF2-40B4-BE49-F238E27FC236}">
                <a16:creationId xmlns:a16="http://schemas.microsoft.com/office/drawing/2014/main" id="{6C02786A-FACA-3747-BBDB-39899198056F}"/>
              </a:ext>
            </a:extLst>
          </p:cNvPr>
          <p:cNvSpPr/>
          <p:nvPr/>
        </p:nvSpPr>
        <p:spPr>
          <a:xfrm>
            <a:off x="2897594" y="5363487"/>
            <a:ext cx="538876" cy="42559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/>
              <a:t>Preprocessing: Subtract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If the background is uneven, objects can be hard to segment.</a:t>
            </a:r>
          </a:p>
          <a:p>
            <a:r>
              <a:rPr lang="en-US" sz="1800" dirty="0"/>
              <a:t>Remove flatfield in the background.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14D9E-8DEF-9A4D-8FA9-4D7FD11A4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16" y="1927434"/>
            <a:ext cx="2679248" cy="2682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0DDF-D482-7D48-BD92-6F2CD23D563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27434"/>
            <a:ext cx="2668772" cy="268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4D1579-9ABD-5B48-85C6-EFDE02AE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329" y="1927434"/>
            <a:ext cx="2694070" cy="2682055"/>
          </a:xfrm>
          <a:prstGeom prst="rect">
            <a:avLst/>
          </a:prstGeom>
        </p:spPr>
      </p:pic>
      <p:sp>
        <p:nvSpPr>
          <p:cNvPr id="16" name="Minus 15">
            <a:extLst>
              <a:ext uri="{FF2B5EF4-FFF2-40B4-BE49-F238E27FC236}">
                <a16:creationId xmlns:a16="http://schemas.microsoft.com/office/drawing/2014/main" id="{B787E5F5-073E-0B48-9780-96B6BE6373C1}"/>
              </a:ext>
            </a:extLst>
          </p:cNvPr>
          <p:cNvSpPr/>
          <p:nvPr/>
        </p:nvSpPr>
        <p:spPr>
          <a:xfrm>
            <a:off x="2888069" y="3009013"/>
            <a:ext cx="557926" cy="43406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FA1804F7-0434-6C42-B0F6-1E9CD40796C2}"/>
              </a:ext>
            </a:extLst>
          </p:cNvPr>
          <p:cNvSpPr/>
          <p:nvPr/>
        </p:nvSpPr>
        <p:spPr>
          <a:xfrm>
            <a:off x="5638757" y="2852182"/>
            <a:ext cx="634882" cy="747727"/>
          </a:xfrm>
          <a:prstGeom prst="mathEqual">
            <a:avLst>
              <a:gd name="adj1" fmla="val 11639"/>
              <a:gd name="adj2" fmla="val 2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8CB04B-610B-FE41-9113-C43E4BEAF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47" y="4610224"/>
            <a:ext cx="2168878" cy="2021305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FD1EDA8F-B92F-2E46-825D-E07E0E8F8FC3}"/>
              </a:ext>
            </a:extLst>
          </p:cNvPr>
          <p:cNvSpPr/>
          <p:nvPr/>
        </p:nvSpPr>
        <p:spPr>
          <a:xfrm>
            <a:off x="1737710" y="4322612"/>
            <a:ext cx="107752" cy="252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9A84189-2856-924D-88FD-4A5A23A93CE4}"/>
              </a:ext>
            </a:extLst>
          </p:cNvPr>
          <p:cNvSpPr/>
          <p:nvPr/>
        </p:nvSpPr>
        <p:spPr>
          <a:xfrm>
            <a:off x="7455364" y="4323721"/>
            <a:ext cx="107752" cy="252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6E78-F3A3-3F44-8B70-E5A9E7D59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449" y="4605850"/>
            <a:ext cx="2164608" cy="202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5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1F497D">
                    <a:lumMod val="75000"/>
                  </a:srgbClr>
                </a:solidFill>
              </a:rPr>
              <a:t>Subtract Background in Fiji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8D45D-4762-B845-A8D6-BD4D14FE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64" y="4460520"/>
            <a:ext cx="2731238" cy="2427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73B6E1-6DBB-F041-8248-E48BA17F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36" y="1168323"/>
            <a:ext cx="3075497" cy="2945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98FC9-E3BB-8748-AE7B-75BAEA08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82" y="3850862"/>
            <a:ext cx="3075497" cy="29454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78A131F-AFAC-F240-B8A6-9E560601BB0C}"/>
              </a:ext>
            </a:extLst>
          </p:cNvPr>
          <p:cNvSpPr/>
          <p:nvPr/>
        </p:nvSpPr>
        <p:spPr>
          <a:xfrm>
            <a:off x="3125973" y="5874797"/>
            <a:ext cx="1769911" cy="15740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70A47-BECE-8647-B936-46CB41FDC75D}"/>
              </a:ext>
            </a:extLst>
          </p:cNvPr>
          <p:cNvSpPr txBox="1"/>
          <p:nvPr/>
        </p:nvSpPr>
        <p:spPr>
          <a:xfrm>
            <a:off x="639050" y="5615859"/>
            <a:ext cx="238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&gt; radius of largest object to be detected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DFFFF3-630C-D24E-AA88-1128A7529991}"/>
              </a:ext>
            </a:extLst>
          </p:cNvPr>
          <p:cNvCxnSpPr>
            <a:cxnSpLocks/>
          </p:cNvCxnSpPr>
          <p:nvPr/>
        </p:nvCxnSpPr>
        <p:spPr>
          <a:xfrm flipH="1">
            <a:off x="2215405" y="5141332"/>
            <a:ext cx="895969" cy="53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B08E3-9CA9-8D4A-9244-A9A181A00F2A}"/>
              </a:ext>
            </a:extLst>
          </p:cNvPr>
          <p:cNvGrpSpPr/>
          <p:nvPr/>
        </p:nvGrpSpPr>
        <p:grpSpPr>
          <a:xfrm>
            <a:off x="3125973" y="5390717"/>
            <a:ext cx="1769911" cy="157405"/>
            <a:chOff x="3125973" y="5390717"/>
            <a:chExt cx="1769911" cy="1574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B435AC-B271-FA48-B077-9388E9411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2283" y="5421463"/>
              <a:ext cx="122981" cy="11614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B4D69E-9F21-894C-B7DD-2BD898DF385B}"/>
                </a:ext>
              </a:extLst>
            </p:cNvPr>
            <p:cNvSpPr/>
            <p:nvPr/>
          </p:nvSpPr>
          <p:spPr>
            <a:xfrm>
              <a:off x="3125973" y="5390717"/>
              <a:ext cx="1769911" cy="15740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5B2F84-8DE6-E244-80F8-0E10EE95FA1D}"/>
              </a:ext>
            </a:extLst>
          </p:cNvPr>
          <p:cNvSpPr txBox="1"/>
          <p:nvPr/>
        </p:nvSpPr>
        <p:spPr>
          <a:xfrm>
            <a:off x="203315" y="1833260"/>
            <a:ext cx="2160240" cy="10310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In Fiji:</a:t>
            </a:r>
          </a:p>
          <a:p>
            <a:endParaRPr lang="en-US" sz="700" dirty="0">
              <a:solidFill>
                <a:srgbClr val="17375E"/>
              </a:solidFill>
            </a:endParaRPr>
          </a:p>
          <a:p>
            <a:r>
              <a:rPr lang="en-US" i="1" dirty="0">
                <a:solidFill>
                  <a:srgbClr val="17375E"/>
                </a:solidFill>
              </a:rPr>
              <a:t>Process</a:t>
            </a:r>
            <a:r>
              <a:rPr lang="en-US" dirty="0">
                <a:solidFill>
                  <a:srgbClr val="17375E"/>
                </a:solidFill>
              </a:rPr>
              <a:t> &gt; </a:t>
            </a:r>
            <a:r>
              <a:rPr lang="en-US" i="1" dirty="0">
                <a:solidFill>
                  <a:srgbClr val="17375E"/>
                </a:solidFill>
              </a:rPr>
              <a:t>Subtract Background …</a:t>
            </a: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4DD22FB-5400-D74E-B74C-BB3F43EDC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28" y="1084637"/>
            <a:ext cx="4162601" cy="39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</a:p>
          <a:p>
            <a:pPr lvl="1"/>
            <a:r>
              <a:rPr lang="en-US" dirty="0" smtClean="0"/>
              <a:t>Introduction to Images </a:t>
            </a:r>
          </a:p>
          <a:p>
            <a:pPr lvl="1"/>
            <a:r>
              <a:rPr lang="en-US" dirty="0" smtClean="0"/>
              <a:t>Basics of FIJI</a:t>
            </a:r>
          </a:p>
          <a:p>
            <a:pPr lvl="1"/>
            <a:r>
              <a:rPr lang="en-US" dirty="0" smtClean="0"/>
              <a:t>Manual measurements </a:t>
            </a:r>
          </a:p>
          <a:p>
            <a:pPr lvl="1"/>
            <a:r>
              <a:rPr lang="en-US" dirty="0" smtClean="0"/>
              <a:t>Detecting Objects: Counting Objects </a:t>
            </a:r>
          </a:p>
          <a:p>
            <a:pPr lvl="1"/>
            <a:endParaRPr lang="en-US" dirty="0"/>
          </a:p>
          <a:p>
            <a:r>
              <a:rPr lang="en-US" dirty="0" smtClean="0"/>
              <a:t>Part 2</a:t>
            </a:r>
          </a:p>
          <a:p>
            <a:pPr lvl="1"/>
            <a:r>
              <a:rPr lang="en-US" dirty="0" smtClean="0"/>
              <a:t>Detecting Objects: Segmentation</a:t>
            </a:r>
          </a:p>
          <a:p>
            <a:pPr lvl="1"/>
            <a:r>
              <a:rPr lang="en-US" dirty="0" smtClean="0"/>
              <a:t>Classic Segmentation Pipeline with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14486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60C0F7-355F-44C0-B4C1-1B217FDC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Spatial Filters</a:t>
            </a:r>
          </a:p>
        </p:txBody>
      </p:sp>
      <p:sp>
        <p:nvSpPr>
          <p:cNvPr id="190" name="Google Shape;190;p31"/>
          <p:cNvSpPr txBox="1">
            <a:spLocks noGrp="1"/>
          </p:cNvSpPr>
          <p:nvPr>
            <p:ph idx="1"/>
          </p:nvPr>
        </p:nvSpPr>
        <p:spPr>
          <a:xfrm>
            <a:off x="307644" y="1314450"/>
            <a:ext cx="4490717" cy="533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sz="1600" dirty="0"/>
              <a:t>An image processing filter is an operation on an image.</a:t>
            </a:r>
          </a:p>
          <a:p>
            <a:endParaRPr lang="en-US" sz="1600" dirty="0"/>
          </a:p>
          <a:p>
            <a:r>
              <a:rPr lang="en-US" sz="1600" dirty="0"/>
              <a:t>Filters change pixel values: linear combination or non-linear function of surrounding pixels </a:t>
            </a:r>
          </a:p>
          <a:p>
            <a:pPr lvl="1"/>
            <a:r>
              <a:rPr lang="en-US" sz="1400" dirty="0"/>
              <a:t>Linear: Gaussian blur, Mean </a:t>
            </a:r>
          </a:p>
          <a:p>
            <a:pPr lvl="1"/>
            <a:r>
              <a:rPr lang="en-US" sz="1400" dirty="0"/>
              <a:t>Non-linear: Median, Min, Max</a:t>
            </a:r>
          </a:p>
          <a:p>
            <a:endParaRPr lang="en-US" sz="1600" dirty="0"/>
          </a:p>
          <a:p>
            <a:r>
              <a:rPr lang="en-US" sz="1600" dirty="0"/>
              <a:t>Application examples</a:t>
            </a:r>
          </a:p>
          <a:p>
            <a:pPr lvl="1"/>
            <a:r>
              <a:rPr lang="en-US" sz="1400" dirty="0"/>
              <a:t>Noise-reduction</a:t>
            </a:r>
          </a:p>
          <a:p>
            <a:pPr lvl="1"/>
            <a:r>
              <a:rPr lang="en-US" sz="1400" dirty="0"/>
              <a:t>Artefact-removal</a:t>
            </a:r>
          </a:p>
          <a:p>
            <a:pPr lvl="1"/>
            <a:r>
              <a:rPr lang="en-US" sz="1400" dirty="0"/>
              <a:t>Contrast enhancement</a:t>
            </a:r>
          </a:p>
          <a:p>
            <a:pPr lvl="1"/>
            <a:r>
              <a:rPr lang="en-US" sz="1400" dirty="0"/>
              <a:t>Correct uneven illumination</a:t>
            </a:r>
          </a:p>
          <a:p>
            <a:endParaRPr lang="en-US" sz="1600" dirty="0"/>
          </a:p>
          <a:p>
            <a:r>
              <a:rPr lang="en-US" sz="1600" dirty="0"/>
              <a:t>Blurring, background subtraction are all filtering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6DED-040A-4E3A-B451-E482A057D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01" y="1517095"/>
            <a:ext cx="4104599" cy="18470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52714" y="6519446"/>
            <a:ext cx="3291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/>
              <a:t>Animation source: Dominic Waithe, Oxford University</a:t>
            </a:r>
          </a:p>
          <a:p>
            <a:r>
              <a:rPr lang="en-GB" sz="800" dirty="0">
                <a:hlinkClick r:id="rId4"/>
              </a:rPr>
              <a:t>https://github.com/dwaithe/generalMacros/tree/master/convolution_ani</a:t>
            </a:r>
            <a:endParaRPr lang="pt-BR" sz="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388C5F-ABA9-E743-AA80-DE36D6F49FB9}"/>
              </a:ext>
            </a:extLst>
          </p:cNvPr>
          <p:cNvGrpSpPr/>
          <p:nvPr/>
        </p:nvGrpSpPr>
        <p:grpSpPr>
          <a:xfrm>
            <a:off x="5333630" y="5134985"/>
            <a:ext cx="3013964" cy="925740"/>
            <a:chOff x="5193774" y="5081195"/>
            <a:chExt cx="3013964" cy="925740"/>
          </a:xfrm>
        </p:grpSpPr>
        <p:graphicFrame>
          <p:nvGraphicFramePr>
            <p:cNvPr id="11" name="Google Shape;270;p36">
              <a:extLst>
                <a:ext uri="{FF2B5EF4-FFF2-40B4-BE49-F238E27FC236}">
                  <a16:creationId xmlns:a16="http://schemas.microsoft.com/office/drawing/2014/main" id="{3D5A9DF6-318A-0141-A7B7-FC4EC4E1F660}"/>
                </a:ext>
              </a:extLst>
            </p:cNvPr>
            <p:cNvGraphicFramePr/>
            <p:nvPr/>
          </p:nvGraphicFramePr>
          <p:xfrm>
            <a:off x="7059188" y="5081195"/>
            <a:ext cx="1148550" cy="9257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2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1/16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1/16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1/4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1/16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1/16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0AFBAD-7E3C-CE46-B16A-D814383883FC}"/>
                </a:ext>
              </a:extLst>
            </p:cNvPr>
            <p:cNvSpPr/>
            <p:nvPr/>
          </p:nvSpPr>
          <p:spPr>
            <a:xfrm>
              <a:off x="5193774" y="5342408"/>
              <a:ext cx="2158889" cy="525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189" indent="-330192">
                <a:spcBef>
                  <a:spcPts val="480"/>
                </a:spcBef>
                <a:buSzPts val="1600"/>
              </a:pPr>
              <a:r>
                <a:rPr lang="en-US" sz="1200" dirty="0"/>
                <a:t>Gaussian filter, 3x3 kernel</a:t>
              </a:r>
            </a:p>
            <a:p>
              <a:pPr marL="457189" indent="-330192">
                <a:spcBef>
                  <a:spcPts val="480"/>
                </a:spcBef>
                <a:buSzPts val="1600"/>
              </a:pPr>
              <a:r>
                <a:rPr lang="en-US" sz="1200" dirty="0"/>
                <a:t>(linear)</a:t>
              </a:r>
            </a:p>
          </p:txBody>
        </p:sp>
        <p:sp>
          <p:nvSpPr>
            <p:cNvPr id="13" name="Google Shape;268;p36">
              <a:extLst>
                <a:ext uri="{FF2B5EF4-FFF2-40B4-BE49-F238E27FC236}">
                  <a16:creationId xmlns:a16="http://schemas.microsoft.com/office/drawing/2014/main" id="{0D5F2592-50F5-A649-84AF-913F3C3B1B6E}"/>
                </a:ext>
              </a:extLst>
            </p:cNvPr>
            <p:cNvSpPr/>
            <p:nvPr/>
          </p:nvSpPr>
          <p:spPr>
            <a:xfrm>
              <a:off x="7086414" y="5129018"/>
              <a:ext cx="45719" cy="8394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4" name="Google Shape;269;p36">
              <a:extLst>
                <a:ext uri="{FF2B5EF4-FFF2-40B4-BE49-F238E27FC236}">
                  <a16:creationId xmlns:a16="http://schemas.microsoft.com/office/drawing/2014/main" id="{5EF91F37-5B54-494D-92A1-CDC268538F62}"/>
                </a:ext>
              </a:extLst>
            </p:cNvPr>
            <p:cNvSpPr/>
            <p:nvPr/>
          </p:nvSpPr>
          <p:spPr>
            <a:xfrm>
              <a:off x="8159501" y="5147306"/>
              <a:ext cx="42300" cy="8394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E11AFA-D8ED-AA41-9282-3BC0A7A69761}"/>
              </a:ext>
            </a:extLst>
          </p:cNvPr>
          <p:cNvSpPr txBox="1"/>
          <p:nvPr/>
        </p:nvSpPr>
        <p:spPr>
          <a:xfrm>
            <a:off x="5885524" y="3399641"/>
            <a:ext cx="1955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 filter in operation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09E0FD-0D43-B54E-A355-94DAE96A6EE0}"/>
              </a:ext>
            </a:extLst>
          </p:cNvPr>
          <p:cNvSpPr txBox="1"/>
          <p:nvPr/>
        </p:nvSpPr>
        <p:spPr>
          <a:xfrm>
            <a:off x="2808026" y="5817115"/>
            <a:ext cx="2160240" cy="7540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In Fiji:</a:t>
            </a:r>
          </a:p>
          <a:p>
            <a:endParaRPr lang="en-US" sz="700" dirty="0">
              <a:solidFill>
                <a:srgbClr val="17375E"/>
              </a:solidFill>
            </a:endParaRPr>
          </a:p>
          <a:p>
            <a:r>
              <a:rPr lang="en-US" i="1" dirty="0">
                <a:solidFill>
                  <a:srgbClr val="17375E"/>
                </a:solidFill>
              </a:rPr>
              <a:t>Process</a:t>
            </a:r>
            <a:r>
              <a:rPr lang="en-US" dirty="0">
                <a:solidFill>
                  <a:srgbClr val="17375E"/>
                </a:solidFill>
              </a:rPr>
              <a:t> &gt; </a:t>
            </a:r>
            <a:r>
              <a:rPr lang="en-US" i="1" dirty="0">
                <a:solidFill>
                  <a:srgbClr val="17375E"/>
                </a:solidFill>
              </a:rPr>
              <a:t>Filters &gt; 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83A490-B64A-F842-BD57-0CE797D730A1}"/>
              </a:ext>
            </a:extLst>
          </p:cNvPr>
          <p:cNvSpPr txBox="1"/>
          <p:nvPr/>
        </p:nvSpPr>
        <p:spPr>
          <a:xfrm>
            <a:off x="4631724" y="412245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Non-Linear </a:t>
            </a:r>
          </a:p>
          <a:p>
            <a:r>
              <a:rPr lang="en-US" sz="1200" dirty="0"/>
              <a:t>filter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9C944-37A9-7045-8F8A-07723800B85E}"/>
              </a:ext>
            </a:extLst>
          </p:cNvPr>
          <p:cNvGrpSpPr/>
          <p:nvPr/>
        </p:nvGrpSpPr>
        <p:grpSpPr>
          <a:xfrm>
            <a:off x="5554991" y="3851781"/>
            <a:ext cx="3315149" cy="1057075"/>
            <a:chOff x="5554991" y="3851781"/>
            <a:chExt cx="3315149" cy="1057075"/>
          </a:xfrm>
        </p:grpSpPr>
        <p:graphicFrame>
          <p:nvGraphicFramePr>
            <p:cNvPr id="26" name="Google Shape;318;p39">
              <a:extLst>
                <a:ext uri="{FF2B5EF4-FFF2-40B4-BE49-F238E27FC236}">
                  <a16:creationId xmlns:a16="http://schemas.microsoft.com/office/drawing/2014/main" id="{49E50627-D433-D443-8A6A-AFD02A39EA30}"/>
                </a:ext>
              </a:extLst>
            </p:cNvPr>
            <p:cNvGraphicFramePr/>
            <p:nvPr>
              <p:extLst/>
            </p:nvPr>
          </p:nvGraphicFramePr>
          <p:xfrm>
            <a:off x="5554991" y="3851781"/>
            <a:ext cx="1148550" cy="9257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2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75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85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60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67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73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91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50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88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59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cxnSp>
          <p:nvCxnSpPr>
            <p:cNvPr id="27" name="Google Shape;321;p39">
              <a:extLst>
                <a:ext uri="{FF2B5EF4-FFF2-40B4-BE49-F238E27FC236}">
                  <a16:creationId xmlns:a16="http://schemas.microsoft.com/office/drawing/2014/main" id="{F6CED3EA-2DE1-AF4F-B9B4-FE151D886903}"/>
                </a:ext>
              </a:extLst>
            </p:cNvPr>
            <p:cNvCxnSpPr/>
            <p:nvPr/>
          </p:nvCxnSpPr>
          <p:spPr>
            <a:xfrm rot="10800000" flipH="1">
              <a:off x="6807740" y="4301931"/>
              <a:ext cx="296700" cy="72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322;p39">
              <a:extLst>
                <a:ext uri="{FF2B5EF4-FFF2-40B4-BE49-F238E27FC236}">
                  <a16:creationId xmlns:a16="http://schemas.microsoft.com/office/drawing/2014/main" id="{BFA7D778-1502-0142-A829-5B43ABB1C843}"/>
                </a:ext>
              </a:extLst>
            </p:cNvPr>
            <p:cNvSpPr txBox="1"/>
            <p:nvPr/>
          </p:nvSpPr>
          <p:spPr>
            <a:xfrm>
              <a:off x="7020940" y="4149785"/>
              <a:ext cx="1849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dirty="0">
                  <a:solidFill>
                    <a:srgbClr val="FF9900"/>
                  </a:solidFill>
                </a:rPr>
                <a:t>[</a:t>
              </a:r>
              <a:r>
                <a:rPr lang="en-GB" sz="800" dirty="0"/>
                <a:t> 50  59  60  67  73  75  85  88  91 </a:t>
              </a:r>
              <a:r>
                <a:rPr lang="en-GB" dirty="0">
                  <a:solidFill>
                    <a:srgbClr val="FF9900"/>
                  </a:solidFill>
                </a:rPr>
                <a:t>]</a:t>
              </a:r>
              <a:endParaRPr dirty="0">
                <a:solidFill>
                  <a:srgbClr val="FF9900"/>
                </a:solidFill>
              </a:endParaRPr>
            </a:p>
          </p:txBody>
        </p:sp>
        <p:cxnSp>
          <p:nvCxnSpPr>
            <p:cNvPr id="29" name="Google Shape;323;p39">
              <a:extLst>
                <a:ext uri="{FF2B5EF4-FFF2-40B4-BE49-F238E27FC236}">
                  <a16:creationId xmlns:a16="http://schemas.microsoft.com/office/drawing/2014/main" id="{46C3BBA0-41D7-704F-B2D3-D7AE10766C20}"/>
                </a:ext>
              </a:extLst>
            </p:cNvPr>
            <p:cNvCxnSpPr/>
            <p:nvPr/>
          </p:nvCxnSpPr>
          <p:spPr>
            <a:xfrm rot="10800000">
              <a:off x="7273665" y="4448481"/>
              <a:ext cx="0" cy="2154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324;p39">
              <a:extLst>
                <a:ext uri="{FF2B5EF4-FFF2-40B4-BE49-F238E27FC236}">
                  <a16:creationId xmlns:a16="http://schemas.microsoft.com/office/drawing/2014/main" id="{DEA50414-A05C-E04D-AD26-5C0C64B6830A}"/>
                </a:ext>
              </a:extLst>
            </p:cNvPr>
            <p:cNvCxnSpPr/>
            <p:nvPr/>
          </p:nvCxnSpPr>
          <p:spPr>
            <a:xfrm rot="10800000">
              <a:off x="7945540" y="4448481"/>
              <a:ext cx="0" cy="2154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5;p39">
              <a:extLst>
                <a:ext uri="{FF2B5EF4-FFF2-40B4-BE49-F238E27FC236}">
                  <a16:creationId xmlns:a16="http://schemas.microsoft.com/office/drawing/2014/main" id="{ED3997D5-4378-D44E-B405-2FF0FAD3E766}"/>
                </a:ext>
              </a:extLst>
            </p:cNvPr>
            <p:cNvCxnSpPr/>
            <p:nvPr/>
          </p:nvCxnSpPr>
          <p:spPr>
            <a:xfrm rot="10800000">
              <a:off x="8617415" y="4438181"/>
              <a:ext cx="0" cy="2154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" name="Google Shape;326;p39">
              <a:extLst>
                <a:ext uri="{FF2B5EF4-FFF2-40B4-BE49-F238E27FC236}">
                  <a16:creationId xmlns:a16="http://schemas.microsoft.com/office/drawing/2014/main" id="{D32EF3F3-CEE8-9C4C-B2B0-81278970DEE2}"/>
                </a:ext>
              </a:extLst>
            </p:cNvPr>
            <p:cNvSpPr txBox="1"/>
            <p:nvPr/>
          </p:nvSpPr>
          <p:spPr>
            <a:xfrm>
              <a:off x="7040915" y="4693456"/>
              <a:ext cx="438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000" dirty="0">
                  <a:solidFill>
                    <a:srgbClr val="FF9900"/>
                  </a:solidFill>
                </a:rPr>
                <a:t>Min</a:t>
              </a:r>
              <a:endParaRPr sz="1000" dirty="0">
                <a:solidFill>
                  <a:srgbClr val="FF9900"/>
                </a:solidFill>
              </a:endParaRPr>
            </a:p>
          </p:txBody>
        </p:sp>
        <p:sp>
          <p:nvSpPr>
            <p:cNvPr id="33" name="Google Shape;327;p39">
              <a:extLst>
                <a:ext uri="{FF2B5EF4-FFF2-40B4-BE49-F238E27FC236}">
                  <a16:creationId xmlns:a16="http://schemas.microsoft.com/office/drawing/2014/main" id="{9D832D14-9BC6-CC40-949E-148EFDF68DC7}"/>
                </a:ext>
              </a:extLst>
            </p:cNvPr>
            <p:cNvSpPr txBox="1"/>
            <p:nvPr/>
          </p:nvSpPr>
          <p:spPr>
            <a:xfrm>
              <a:off x="7617365" y="4693456"/>
              <a:ext cx="642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000" dirty="0">
                  <a:solidFill>
                    <a:srgbClr val="FF9900"/>
                  </a:solidFill>
                </a:rPr>
                <a:t>Median</a:t>
              </a:r>
              <a:endParaRPr sz="1000" dirty="0">
                <a:solidFill>
                  <a:srgbClr val="FF9900"/>
                </a:solidFill>
              </a:endParaRPr>
            </a:p>
          </p:txBody>
        </p:sp>
        <p:sp>
          <p:nvSpPr>
            <p:cNvPr id="34" name="Google Shape;328;p39">
              <a:extLst>
                <a:ext uri="{FF2B5EF4-FFF2-40B4-BE49-F238E27FC236}">
                  <a16:creationId xmlns:a16="http://schemas.microsoft.com/office/drawing/2014/main" id="{11BF8843-A233-9D44-AC00-8E26E3DCCEB8}"/>
                </a:ext>
              </a:extLst>
            </p:cNvPr>
            <p:cNvSpPr txBox="1"/>
            <p:nvPr/>
          </p:nvSpPr>
          <p:spPr>
            <a:xfrm>
              <a:off x="8398415" y="4693456"/>
              <a:ext cx="438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000" dirty="0">
                  <a:solidFill>
                    <a:srgbClr val="FF9900"/>
                  </a:solidFill>
                </a:rPr>
                <a:t>Max</a:t>
              </a:r>
              <a:endParaRPr sz="1000" dirty="0">
                <a:solidFill>
                  <a:srgbClr val="FF9900"/>
                </a:solidFill>
              </a:endParaRPr>
            </a:p>
          </p:txBody>
        </p:sp>
        <p:sp>
          <p:nvSpPr>
            <p:cNvPr id="35" name="Google Shape;319;p39">
              <a:extLst>
                <a:ext uri="{FF2B5EF4-FFF2-40B4-BE49-F238E27FC236}">
                  <a16:creationId xmlns:a16="http://schemas.microsoft.com/office/drawing/2014/main" id="{F63CB457-96AC-9441-B6B0-E1CE2BA3C5D3}"/>
                </a:ext>
              </a:extLst>
            </p:cNvPr>
            <p:cNvSpPr/>
            <p:nvPr/>
          </p:nvSpPr>
          <p:spPr>
            <a:xfrm>
              <a:off x="5610084" y="3929051"/>
              <a:ext cx="45719" cy="826094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6" name="Google Shape;320;p39">
              <a:extLst>
                <a:ext uri="{FF2B5EF4-FFF2-40B4-BE49-F238E27FC236}">
                  <a16:creationId xmlns:a16="http://schemas.microsoft.com/office/drawing/2014/main" id="{B99CE0D4-623F-DE49-B610-FD1CF1AC3921}"/>
                </a:ext>
              </a:extLst>
            </p:cNvPr>
            <p:cNvSpPr/>
            <p:nvPr/>
          </p:nvSpPr>
          <p:spPr>
            <a:xfrm>
              <a:off x="6591032" y="3929051"/>
              <a:ext cx="62555" cy="84847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267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Thresholding is used to create a </a:t>
            </a:r>
            <a:r>
              <a:rPr lang="en-US" sz="1800" b="1" dirty="0"/>
              <a:t>mask of foreground objects</a:t>
            </a:r>
            <a:r>
              <a:rPr lang="en-US" sz="1800" dirty="0"/>
              <a:t> in an image.</a:t>
            </a:r>
          </a:p>
          <a:p>
            <a:r>
              <a:rPr lang="en-US" sz="1800" dirty="0"/>
              <a:t>It is the simplest form of </a:t>
            </a:r>
            <a:r>
              <a:rPr lang="en-US" sz="1800" dirty="0" smtClean="0"/>
              <a:t>segmentation.</a:t>
            </a:r>
            <a:endParaRPr lang="en-US" sz="1800" dirty="0"/>
          </a:p>
          <a:p>
            <a:r>
              <a:rPr lang="en-US" sz="1800" dirty="0"/>
              <a:t>In FIJI menu, </a:t>
            </a:r>
            <a:r>
              <a:rPr lang="en-US" sz="1800" i="1" dirty="0"/>
              <a:t> Image &gt; Adjust &gt; Threshold </a:t>
            </a:r>
            <a:r>
              <a:rPr lang="en-US" sz="1800" dirty="0"/>
              <a:t>or </a:t>
            </a:r>
            <a:r>
              <a:rPr lang="en-US" sz="1800" i="1" dirty="0"/>
              <a:t> </a:t>
            </a:r>
            <a:r>
              <a:rPr lang="en-US" sz="1800" i="1" dirty="0" smtClean="0"/>
              <a:t>Cmd/Ctrl </a:t>
            </a:r>
            <a:r>
              <a:rPr lang="en-US" sz="1800" i="1" dirty="0"/>
              <a:t>+ shift + T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A750D9-299B-6C45-8C26-1291820878A6}"/>
              </a:ext>
            </a:extLst>
          </p:cNvPr>
          <p:cNvSpPr/>
          <p:nvPr/>
        </p:nvSpPr>
        <p:spPr>
          <a:xfrm>
            <a:off x="625070" y="5329945"/>
            <a:ext cx="2338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Always use an </a:t>
            </a:r>
            <a:r>
              <a:rPr lang="en-US" b="1" dirty="0">
                <a:solidFill>
                  <a:srgbClr val="17375E"/>
                </a:solidFill>
              </a:rPr>
              <a:t>automatic method </a:t>
            </a:r>
            <a:r>
              <a:rPr lang="en-US" dirty="0">
                <a:solidFill>
                  <a:srgbClr val="17375E"/>
                </a:solidFill>
              </a:rPr>
              <a:t>for threshold selection</a:t>
            </a:r>
          </a:p>
          <a:p>
            <a:r>
              <a:rPr lang="en-US" dirty="0">
                <a:solidFill>
                  <a:srgbClr val="17375E"/>
                </a:solidFill>
              </a:rPr>
              <a:t>-&gt; </a:t>
            </a:r>
            <a:r>
              <a:rPr lang="en-US" b="1" dirty="0">
                <a:solidFill>
                  <a:srgbClr val="17375E"/>
                </a:solidFill>
              </a:rPr>
              <a:t>reproducibility</a:t>
            </a:r>
            <a:r>
              <a:rPr lang="en-US" dirty="0">
                <a:solidFill>
                  <a:srgbClr val="17375E"/>
                </a:solidFill>
              </a:rPr>
              <a:t>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07674C5-1E91-7E48-A1D0-2E4D8EC59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037" y="2845583"/>
            <a:ext cx="1855056" cy="227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5E70D44-0375-A644-AA07-68635D61D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74" y="2845583"/>
            <a:ext cx="1855368" cy="227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FFAF4F-3A11-AB40-9B62-A797D3ED2FA2}"/>
              </a:ext>
            </a:extLst>
          </p:cNvPr>
          <p:cNvSpPr/>
          <p:nvPr/>
        </p:nvSpPr>
        <p:spPr>
          <a:xfrm>
            <a:off x="3471295" y="5948527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Switching dark background inverts the selection.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1B759-87C2-E64E-8904-B0B70746F5C9}"/>
              </a:ext>
            </a:extLst>
          </p:cNvPr>
          <p:cNvSpPr/>
          <p:nvPr/>
        </p:nvSpPr>
        <p:spPr>
          <a:xfrm>
            <a:off x="5757862" y="5560778"/>
            <a:ext cx="2401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17375E"/>
                </a:solidFill>
              </a:rPr>
              <a:t>Apply creates a mask.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A01104-373A-6546-B0FB-DCFB5AA7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540" y="2752683"/>
            <a:ext cx="2787398" cy="26770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76F0C4-9FAC-BA4B-94C6-322446758FB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695541" y="4456386"/>
            <a:ext cx="1299754" cy="1492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8CBFF9-5340-BC48-A1C7-2F6C1798173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388448" y="4799072"/>
            <a:ext cx="2570128" cy="761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0BAF3-D5F5-C544-8D7F-2F31D6A5F881}"/>
              </a:ext>
            </a:extLst>
          </p:cNvPr>
          <p:cNvCxnSpPr>
            <a:cxnSpLocks/>
          </p:cNvCxnSpPr>
          <p:nvPr/>
        </p:nvCxnSpPr>
        <p:spPr>
          <a:xfrm flipV="1">
            <a:off x="2426833" y="4151665"/>
            <a:ext cx="1229745" cy="15047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94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22EE-DB06-DE4F-ACD2-4A35FBAA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Demo/Hands-on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F3BE-12CE-7246-80CF-8F650CE1E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Importance of preprocessing before thresholding </a:t>
            </a:r>
          </a:p>
          <a:p>
            <a:r>
              <a:rPr lang="en-US" dirty="0"/>
              <a:t>Remember: </a:t>
            </a:r>
            <a:r>
              <a:rPr lang="en-US" i="1" dirty="0"/>
              <a:t>Garbage in, garbage out!</a:t>
            </a:r>
          </a:p>
          <a:p>
            <a:endParaRPr lang="en-US" dirty="0"/>
          </a:p>
          <a:p>
            <a:r>
              <a:rPr lang="en-US" dirty="0"/>
              <a:t>Activity: Threshold </a:t>
            </a:r>
            <a:r>
              <a:rPr lang="en-US" b="1" dirty="0" smtClean="0"/>
              <a:t>image cell_2D_bg.tif </a:t>
            </a:r>
            <a:r>
              <a:rPr lang="en-US" dirty="0"/>
              <a:t>with and without background subtraction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253DFB3-2C89-1C46-86FE-98DB8348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29" y="3294252"/>
            <a:ext cx="3319641" cy="31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878B-9A09-C544-A5A1-8E12CDF2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E2-7A05-8841-AA69-78453859E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thresholding methods compute the threshold based on the image </a:t>
            </a:r>
            <a:r>
              <a:rPr lang="en-US" b="1" dirty="0"/>
              <a:t>histogram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Otsu method</a:t>
            </a:r>
            <a:r>
              <a:rPr lang="en-US" dirty="0"/>
              <a:t>:</a:t>
            </a:r>
          </a:p>
          <a:p>
            <a:pPr lvl="1"/>
            <a:r>
              <a:rPr lang="en-GB" dirty="0"/>
              <a:t>Maximize the variance between the two classes of pixels, which are separated by the threshold. </a:t>
            </a:r>
          </a:p>
          <a:p>
            <a:pPr lvl="1"/>
            <a:r>
              <a:rPr lang="en-GB" dirty="0"/>
              <a:t>Equivalent: Minimize the variance with each class.</a:t>
            </a:r>
          </a:p>
          <a:p>
            <a:pPr marL="457200" lvl="1" indent="0">
              <a:buNone/>
            </a:pPr>
            <a:r>
              <a:rPr lang="en-GB" dirty="0"/>
              <a:t>-&gt; Works well for bimodal distributions.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7B1ED1-77F0-5A49-9AFC-2CFFD6081D46}"/>
              </a:ext>
            </a:extLst>
          </p:cNvPr>
          <p:cNvSpPr/>
          <p:nvPr/>
        </p:nvSpPr>
        <p:spPr>
          <a:xfrm>
            <a:off x="1847172" y="6458198"/>
            <a:ext cx="7116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https://scikit-image.org/docs/0.10.x/auto_examples/plot_otsu.html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C6C29-7F50-B845-B4B8-6727E9C0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72" y="4362677"/>
            <a:ext cx="5254453" cy="19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Choosing the thresholding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It is easy to </a:t>
            </a:r>
            <a:r>
              <a:rPr lang="en-US" sz="1800" b="1" dirty="0"/>
              <a:t>compare</a:t>
            </a:r>
            <a:r>
              <a:rPr lang="en-US" sz="1800" dirty="0"/>
              <a:t> all automatic </a:t>
            </a:r>
            <a:r>
              <a:rPr lang="en-US" sz="1800" b="1" dirty="0"/>
              <a:t>thresholding methods </a:t>
            </a:r>
            <a:r>
              <a:rPr lang="en-US" sz="1800" dirty="0"/>
              <a:t>in Fiji. </a:t>
            </a:r>
          </a:p>
          <a:p>
            <a:r>
              <a:rPr lang="en-US" sz="1800" dirty="0"/>
              <a:t>In FIJI, </a:t>
            </a:r>
            <a:r>
              <a:rPr lang="en-US" sz="1800" i="1" dirty="0"/>
              <a:t>Image &gt; Adjust &gt; Auto threshold </a:t>
            </a:r>
            <a:r>
              <a:rPr lang="en-US" sz="1800" dirty="0"/>
              <a:t>with </a:t>
            </a:r>
            <a:r>
              <a:rPr lang="en-US" sz="1800" i="1" dirty="0"/>
              <a:t>try all </a:t>
            </a:r>
            <a:r>
              <a:rPr lang="en-US" sz="1800" dirty="0"/>
              <a:t>checked.</a:t>
            </a:r>
          </a:p>
          <a:p>
            <a:r>
              <a:rPr lang="en-US" sz="1800" dirty="0"/>
              <a:t>Before picking your method, test it on a few of your images.</a:t>
            </a:r>
          </a:p>
          <a:p>
            <a:pPr marL="0" indent="0">
              <a:buNone/>
            </a:pPr>
            <a:endParaRPr lang="en-US" sz="1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775FD-FBF8-604B-9CA5-F9C980B6E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" t="596" r="1231" b="978"/>
          <a:stretch/>
        </p:blipFill>
        <p:spPr>
          <a:xfrm>
            <a:off x="1112713" y="2478147"/>
            <a:ext cx="2149475" cy="2581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4D35A-CA3C-124A-8182-4ED3BA53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959" y="2305411"/>
            <a:ext cx="3018207" cy="29267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A8E649-EC80-C844-A587-EE4F26B3B5C2}"/>
              </a:ext>
            </a:extLst>
          </p:cNvPr>
          <p:cNvCxnSpPr>
            <a:cxnSpLocks/>
          </p:cNvCxnSpPr>
          <p:nvPr/>
        </p:nvCxnSpPr>
        <p:spPr>
          <a:xfrm flipV="1">
            <a:off x="3456674" y="3768785"/>
            <a:ext cx="7933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EA1BFF-0293-F947-A967-C8E119CA30FB}"/>
              </a:ext>
            </a:extLst>
          </p:cNvPr>
          <p:cNvSpPr txBox="1"/>
          <p:nvPr/>
        </p:nvSpPr>
        <p:spPr>
          <a:xfrm>
            <a:off x="7645238" y="3209552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Montage </a:t>
            </a:r>
          </a:p>
          <a:p>
            <a:r>
              <a:rPr lang="en-US" sz="1400" dirty="0"/>
              <a:t>of outputs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55D02-54B6-5E4E-BD6F-F0CD25C4EAA3}"/>
              </a:ext>
            </a:extLst>
          </p:cNvPr>
          <p:cNvSpPr/>
          <p:nvPr/>
        </p:nvSpPr>
        <p:spPr>
          <a:xfrm>
            <a:off x="457200" y="5505005"/>
            <a:ext cx="85081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7375E"/>
                </a:solidFill>
              </a:rPr>
              <a:t>Side note: Local thresholding: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This is a method where the </a:t>
            </a:r>
            <a:r>
              <a:rPr lang="en-US" sz="1600" b="1" dirty="0">
                <a:solidFill>
                  <a:srgbClr val="17375E"/>
                </a:solidFill>
              </a:rPr>
              <a:t>threshold value is not global but changes locally</a:t>
            </a:r>
            <a:r>
              <a:rPr lang="en-US" sz="1600" dirty="0">
                <a:solidFill>
                  <a:srgbClr val="17375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The threshold at each pixel is computed based on the intensity in its local surrounding.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17375E"/>
                </a:solidFill>
              </a:rPr>
              <a:t>Image &gt; Adjust &gt; Auto local threshold</a:t>
            </a:r>
            <a:r>
              <a:rPr lang="en-US" sz="1600" dirty="0">
                <a:solidFill>
                  <a:srgbClr val="17375E"/>
                </a:solidFill>
              </a:rPr>
              <a:t>: Compare methods.</a:t>
            </a:r>
          </a:p>
        </p:txBody>
      </p:sp>
    </p:spTree>
    <p:extLst>
      <p:ext uri="{BB962C8B-B14F-4D97-AF65-F5344CB8AC3E}">
        <p14:creationId xmlns:p14="http://schemas.microsoft.com/office/powerpoint/2010/main" val="56381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95CB72-5F3C-8746-B6E1-D6EAAFC6535A}"/>
              </a:ext>
            </a:extLst>
          </p:cNvPr>
          <p:cNvSpPr/>
          <p:nvPr/>
        </p:nvSpPr>
        <p:spPr>
          <a:xfrm>
            <a:off x="4448288" y="3001383"/>
            <a:ext cx="2786230" cy="28722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EB4F3-33FF-654F-B02F-CCC8A9FD1814}"/>
              </a:ext>
            </a:extLst>
          </p:cNvPr>
          <p:cNvSpPr/>
          <p:nvPr/>
        </p:nvSpPr>
        <p:spPr>
          <a:xfrm>
            <a:off x="1043492" y="3001383"/>
            <a:ext cx="2786230" cy="28722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C6828-4042-9D46-965C-E2E7CB73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6800D-8169-954A-B62A-C0672B31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07" y="3774115"/>
            <a:ext cx="1727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D5860-949D-A84D-B1F9-58BFF1AA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692" y="3761415"/>
            <a:ext cx="1765300" cy="195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DEF3C-9605-FA42-ACAD-9C689DFB034E}"/>
              </a:ext>
            </a:extLst>
          </p:cNvPr>
          <p:cNvSpPr txBox="1"/>
          <p:nvPr/>
        </p:nvSpPr>
        <p:spPr>
          <a:xfrm>
            <a:off x="2277749" y="32443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D115D-158F-EA4A-BDE2-B6468BC4A7B1}"/>
              </a:ext>
            </a:extLst>
          </p:cNvPr>
          <p:cNvSpPr txBox="1"/>
          <p:nvPr/>
        </p:nvSpPr>
        <p:spPr>
          <a:xfrm>
            <a:off x="5569145" y="32604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19A686-DACA-B142-8D21-F7C5A11D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054" y="824873"/>
            <a:ext cx="1752600" cy="19939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E5BA78-765D-094F-AA35-B967A86CCBB2}"/>
              </a:ext>
            </a:extLst>
          </p:cNvPr>
          <p:cNvSpPr txBox="1">
            <a:spLocks/>
          </p:cNvSpPr>
          <p:nvPr/>
        </p:nvSpPr>
        <p:spPr>
          <a:xfrm>
            <a:off x="457200" y="1422068"/>
            <a:ext cx="5524052" cy="1170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We have applied two thresholding methods on the image on right and the results are below. </a:t>
            </a:r>
          </a:p>
          <a:p>
            <a:pPr>
              <a:lnSpc>
                <a:spcPct val="150000"/>
              </a:lnSpc>
            </a:pPr>
            <a:r>
              <a:rPr lang="en-US" dirty="0"/>
              <a:t>Which method/solution do you think is better?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39AF5-3441-7645-B581-C075A8277368}"/>
              </a:ext>
            </a:extLst>
          </p:cNvPr>
          <p:cNvSpPr txBox="1"/>
          <p:nvPr/>
        </p:nvSpPr>
        <p:spPr>
          <a:xfrm>
            <a:off x="7721122" y="2818773"/>
            <a:ext cx="108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5463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Post-processing</a:t>
            </a:r>
            <a:r>
              <a:rPr lang="en-US" dirty="0"/>
              <a:t>: Mask cleanup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3485E-E40D-F94B-9F5C-FEF6DC00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13" y="1379579"/>
            <a:ext cx="2117413" cy="242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C92F66-1359-CF44-B1CE-F9058FBBE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118" y="2568723"/>
            <a:ext cx="2132102" cy="2437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CE1A5-B101-6146-A74A-9D10F94B8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890" y="3728653"/>
            <a:ext cx="2161797" cy="24637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E5FF5F-2C49-7142-88B8-EF8AB849863F}"/>
              </a:ext>
            </a:extLst>
          </p:cNvPr>
          <p:cNvSpPr txBox="1">
            <a:spLocks/>
          </p:cNvSpPr>
          <p:nvPr/>
        </p:nvSpPr>
        <p:spPr>
          <a:xfrm>
            <a:off x="637254" y="1866330"/>
            <a:ext cx="4042792" cy="514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Process &gt; Binary &gt; Fill holes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5289CC-0EA0-4943-B52E-EF18D7317594}"/>
              </a:ext>
            </a:extLst>
          </p:cNvPr>
          <p:cNvSpPr txBox="1">
            <a:spLocks/>
          </p:cNvSpPr>
          <p:nvPr/>
        </p:nvSpPr>
        <p:spPr>
          <a:xfrm>
            <a:off x="637254" y="3519979"/>
            <a:ext cx="4042792" cy="782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Process &gt; Binary &gt; Watershed</a:t>
            </a:r>
            <a:br>
              <a:rPr lang="en-US" sz="1800" i="1" dirty="0"/>
            </a:br>
            <a:r>
              <a:rPr lang="en-US" sz="1800" dirty="0"/>
              <a:t>(split objects)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ADCFD6-2595-8040-886F-83029013E5A1}"/>
              </a:ext>
            </a:extLst>
          </p:cNvPr>
          <p:cNvSpPr txBox="1">
            <a:spLocks/>
          </p:cNvSpPr>
          <p:nvPr/>
        </p:nvSpPr>
        <p:spPr>
          <a:xfrm>
            <a:off x="637254" y="5147463"/>
            <a:ext cx="4042792" cy="7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Process &gt; Binary &gt; Open [then] Close</a:t>
            </a:r>
            <a:br>
              <a:rPr lang="en-US" sz="1800" i="1" dirty="0"/>
            </a:br>
            <a:r>
              <a:rPr lang="en-US" sz="1800" dirty="0"/>
              <a:t>(remove small objects)</a:t>
            </a:r>
          </a:p>
        </p:txBody>
      </p:sp>
    </p:spTree>
    <p:extLst>
      <p:ext uri="{BB962C8B-B14F-4D97-AF65-F5344CB8AC3E}">
        <p14:creationId xmlns:p14="http://schemas.microsoft.com/office/powerpoint/2010/main" val="221660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B197-9B35-E245-879A-A56536E5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Morphological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D1C08-3A2C-F645-869E-0326149F4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/>
              <a:t>Morphological operations are </a:t>
            </a:r>
            <a:r>
              <a:rPr lang="en-US" sz="1800" b="1" dirty="0"/>
              <a:t>image filters</a:t>
            </a:r>
            <a:r>
              <a:rPr lang="en-US" sz="1800" dirty="0"/>
              <a:t> which are used on </a:t>
            </a:r>
            <a:r>
              <a:rPr lang="en-US" sz="1800" b="1" dirty="0"/>
              <a:t>binary masks</a:t>
            </a:r>
            <a:r>
              <a:rPr lang="en-US" sz="1800" dirty="0"/>
              <a:t>. </a:t>
            </a: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-US" sz="1600" b="1" dirty="0"/>
              <a:t>Useful for mask clean-up </a:t>
            </a:r>
            <a:r>
              <a:rPr lang="en-US" sz="1600" dirty="0"/>
              <a:t>after thresholding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1600" dirty="0"/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600" dirty="0"/>
              <a:t>Some of the morphological operations: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400"/>
              <a:buNone/>
            </a:pPr>
            <a:endParaRPr lang="fr-FR" sz="1600" dirty="0"/>
          </a:p>
          <a:p>
            <a:endParaRPr lang="en-US" dirty="0"/>
          </a:p>
        </p:txBody>
      </p:sp>
      <p:pic>
        <p:nvPicPr>
          <p:cNvPr id="8" name="dilated-1" descr=" 14">
            <a:hlinkClick r:id="" action="ppaction://media"/>
            <a:extLst>
              <a:ext uri="{FF2B5EF4-FFF2-40B4-BE49-F238E27FC236}">
                <a16:creationId xmlns:a16="http://schemas.microsoft.com/office/drawing/2014/main" id="{B7B46E33-5713-1C40-ADCD-1E5545EC69D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900" y="4528675"/>
            <a:ext cx="1870908" cy="1870908"/>
          </a:xfrm>
          <a:prstGeom prst="rect">
            <a:avLst/>
          </a:prstGeom>
        </p:spPr>
      </p:pic>
      <p:graphicFrame>
        <p:nvGraphicFramePr>
          <p:cNvPr id="10" name="Object 9" descr=" 16">
            <a:extLst>
              <a:ext uri="{FF2B5EF4-FFF2-40B4-BE49-F238E27FC236}">
                <a16:creationId xmlns:a16="http://schemas.microsoft.com/office/drawing/2014/main" id="{73EB6167-DA72-7147-80B8-6A65703A100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75584" y="4528675"/>
          <a:ext cx="328224" cy="328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Worksheet" r:id="rId9" imgW="464708" imgH="464989" progId="Excel.Sheet.12">
                  <p:embed/>
                </p:oleObj>
              </mc:Choice>
              <mc:Fallback>
                <p:oleObj name="Worksheet" r:id="rId9" imgW="464708" imgH="464989" progId="Excel.Sheet.12">
                  <p:embed/>
                  <p:pic>
                    <p:nvPicPr>
                      <p:cNvPr id="10" name="Object 9" descr=" 16">
                        <a:extLst>
                          <a:ext uri="{FF2B5EF4-FFF2-40B4-BE49-F238E27FC236}">
                            <a16:creationId xmlns:a16="http://schemas.microsoft.com/office/drawing/2014/main" id="{73EB6167-DA72-7147-80B8-6A65703A10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75584" y="4528675"/>
                        <a:ext cx="328224" cy="328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FA7C08A9-5E97-3A4A-957F-E66F9A6D5700}"/>
              </a:ext>
            </a:extLst>
          </p:cNvPr>
          <p:cNvGrpSpPr/>
          <p:nvPr/>
        </p:nvGrpSpPr>
        <p:grpSpPr>
          <a:xfrm>
            <a:off x="1207305" y="3575299"/>
            <a:ext cx="785729" cy="785729"/>
            <a:chOff x="679010" y="1436570"/>
            <a:chExt cx="2286000" cy="2286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3F52CA-E6BE-6F46-9B4E-F5D5BAAA5FB9}"/>
                </a:ext>
              </a:extLst>
            </p:cNvPr>
            <p:cNvSpPr/>
            <p:nvPr/>
          </p:nvSpPr>
          <p:spPr>
            <a:xfrm>
              <a:off x="6790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DFDD92-38AA-7A48-A20D-E68D207CBE54}"/>
                </a:ext>
              </a:extLst>
            </p:cNvPr>
            <p:cNvSpPr/>
            <p:nvPr/>
          </p:nvSpPr>
          <p:spPr>
            <a:xfrm>
              <a:off x="6790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3F400D-95A4-D243-8D83-25E2802171CA}"/>
                </a:ext>
              </a:extLst>
            </p:cNvPr>
            <p:cNvSpPr/>
            <p:nvPr/>
          </p:nvSpPr>
          <p:spPr>
            <a:xfrm>
              <a:off x="6790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4C4CB1-99D4-EB4C-BB89-DED91C375A54}"/>
                </a:ext>
              </a:extLst>
            </p:cNvPr>
            <p:cNvSpPr/>
            <p:nvPr/>
          </p:nvSpPr>
          <p:spPr>
            <a:xfrm>
              <a:off x="6790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95084F-85FC-A64D-B1AC-6C4236F54328}"/>
                </a:ext>
              </a:extLst>
            </p:cNvPr>
            <p:cNvSpPr/>
            <p:nvPr/>
          </p:nvSpPr>
          <p:spPr>
            <a:xfrm>
              <a:off x="6790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3EEEC2-4D4A-F742-9F24-25CE63E0DF17}"/>
                </a:ext>
              </a:extLst>
            </p:cNvPr>
            <p:cNvSpPr/>
            <p:nvPr/>
          </p:nvSpPr>
          <p:spPr>
            <a:xfrm>
              <a:off x="11362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7E96A1-8F04-5F44-9323-FD076F6500DD}"/>
                </a:ext>
              </a:extLst>
            </p:cNvPr>
            <p:cNvSpPr/>
            <p:nvPr/>
          </p:nvSpPr>
          <p:spPr>
            <a:xfrm>
              <a:off x="11362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B44EA3-2804-C546-8D9A-CF417F4BCE4F}"/>
                </a:ext>
              </a:extLst>
            </p:cNvPr>
            <p:cNvSpPr/>
            <p:nvPr/>
          </p:nvSpPr>
          <p:spPr>
            <a:xfrm>
              <a:off x="11362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2DAFFB-51E9-FB46-BBF9-1C36DA75F4DD}"/>
                </a:ext>
              </a:extLst>
            </p:cNvPr>
            <p:cNvSpPr/>
            <p:nvPr/>
          </p:nvSpPr>
          <p:spPr>
            <a:xfrm>
              <a:off x="11362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B78E1A-1375-2C42-9F4D-0903A640D7A2}"/>
                </a:ext>
              </a:extLst>
            </p:cNvPr>
            <p:cNvSpPr/>
            <p:nvPr/>
          </p:nvSpPr>
          <p:spPr>
            <a:xfrm>
              <a:off x="11362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A00C3F-2E54-5F4B-9A76-9A64295C78E9}"/>
                </a:ext>
              </a:extLst>
            </p:cNvPr>
            <p:cNvSpPr/>
            <p:nvPr/>
          </p:nvSpPr>
          <p:spPr>
            <a:xfrm>
              <a:off x="15934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0CDC46-56D5-3A45-A9FF-D40BE1346B65}"/>
                </a:ext>
              </a:extLst>
            </p:cNvPr>
            <p:cNvSpPr/>
            <p:nvPr/>
          </p:nvSpPr>
          <p:spPr>
            <a:xfrm>
              <a:off x="15934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88C48F-429B-8F4C-904D-5067FF3A577E}"/>
                </a:ext>
              </a:extLst>
            </p:cNvPr>
            <p:cNvSpPr/>
            <p:nvPr/>
          </p:nvSpPr>
          <p:spPr>
            <a:xfrm>
              <a:off x="1593410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EAAC65-259A-4D4C-A404-10D0A77237C3}"/>
                </a:ext>
              </a:extLst>
            </p:cNvPr>
            <p:cNvSpPr/>
            <p:nvPr/>
          </p:nvSpPr>
          <p:spPr>
            <a:xfrm>
              <a:off x="15934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79BBB1-62A2-C24F-953F-4EC9B2B2AD03}"/>
                </a:ext>
              </a:extLst>
            </p:cNvPr>
            <p:cNvSpPr/>
            <p:nvPr/>
          </p:nvSpPr>
          <p:spPr>
            <a:xfrm>
              <a:off x="15934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8F3B26-3CA6-064C-A13A-58164581874C}"/>
                </a:ext>
              </a:extLst>
            </p:cNvPr>
            <p:cNvSpPr/>
            <p:nvPr/>
          </p:nvSpPr>
          <p:spPr>
            <a:xfrm>
              <a:off x="20506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467F09-1537-7B4D-9FAC-915DE359873A}"/>
                </a:ext>
              </a:extLst>
            </p:cNvPr>
            <p:cNvSpPr/>
            <p:nvPr/>
          </p:nvSpPr>
          <p:spPr>
            <a:xfrm>
              <a:off x="20506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9E5DBD-673C-9649-88B0-718123796B8C}"/>
                </a:ext>
              </a:extLst>
            </p:cNvPr>
            <p:cNvSpPr/>
            <p:nvPr/>
          </p:nvSpPr>
          <p:spPr>
            <a:xfrm>
              <a:off x="20506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4D65F6D-A205-8846-8FE7-F6BA89A13E81}"/>
                </a:ext>
              </a:extLst>
            </p:cNvPr>
            <p:cNvSpPr/>
            <p:nvPr/>
          </p:nvSpPr>
          <p:spPr>
            <a:xfrm>
              <a:off x="20506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192429-8003-B141-9077-4EFFCB8AB03B}"/>
                </a:ext>
              </a:extLst>
            </p:cNvPr>
            <p:cNvSpPr/>
            <p:nvPr/>
          </p:nvSpPr>
          <p:spPr>
            <a:xfrm>
              <a:off x="20506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8D9B11-311A-B54B-BFBC-D857C41A5CD4}"/>
                </a:ext>
              </a:extLst>
            </p:cNvPr>
            <p:cNvSpPr/>
            <p:nvPr/>
          </p:nvSpPr>
          <p:spPr>
            <a:xfrm>
              <a:off x="25078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0AA7230-2164-844C-9A24-0F5D62230595}"/>
                </a:ext>
              </a:extLst>
            </p:cNvPr>
            <p:cNvSpPr/>
            <p:nvPr/>
          </p:nvSpPr>
          <p:spPr>
            <a:xfrm>
              <a:off x="25078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74FDD8-2AD9-C142-99D4-68780D91D187}"/>
                </a:ext>
              </a:extLst>
            </p:cNvPr>
            <p:cNvSpPr/>
            <p:nvPr/>
          </p:nvSpPr>
          <p:spPr>
            <a:xfrm>
              <a:off x="25078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E07EAB1-C39F-E24B-BC73-EEE3CE344CBC}"/>
                </a:ext>
              </a:extLst>
            </p:cNvPr>
            <p:cNvSpPr/>
            <p:nvPr/>
          </p:nvSpPr>
          <p:spPr>
            <a:xfrm>
              <a:off x="25078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7C2856-BBC8-B44F-A9F4-D3153FBB5559}"/>
                </a:ext>
              </a:extLst>
            </p:cNvPr>
            <p:cNvSpPr/>
            <p:nvPr/>
          </p:nvSpPr>
          <p:spPr>
            <a:xfrm>
              <a:off x="25078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6AC025-C5BF-5246-831D-16F02CDF8F37}"/>
              </a:ext>
            </a:extLst>
          </p:cNvPr>
          <p:cNvGrpSpPr/>
          <p:nvPr/>
        </p:nvGrpSpPr>
        <p:grpSpPr>
          <a:xfrm>
            <a:off x="3269347" y="3555293"/>
            <a:ext cx="785729" cy="785729"/>
            <a:chOff x="7714307" y="1436570"/>
            <a:chExt cx="2286000" cy="2286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1E0CD-80E0-4D44-AACC-662CE08BFB9A}"/>
                </a:ext>
              </a:extLst>
            </p:cNvPr>
            <p:cNvSpPr/>
            <p:nvPr/>
          </p:nvSpPr>
          <p:spPr>
            <a:xfrm>
              <a:off x="77143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E232B59-18ED-BC43-B662-04112BF7EE65}"/>
                </a:ext>
              </a:extLst>
            </p:cNvPr>
            <p:cNvSpPr/>
            <p:nvPr/>
          </p:nvSpPr>
          <p:spPr>
            <a:xfrm>
              <a:off x="7714307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C9CC34-733D-2A48-B297-5D2CE3858CA4}"/>
                </a:ext>
              </a:extLst>
            </p:cNvPr>
            <p:cNvSpPr/>
            <p:nvPr/>
          </p:nvSpPr>
          <p:spPr>
            <a:xfrm>
              <a:off x="7714307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D46EBFF-48CF-C64A-8B96-6FED45215462}"/>
                </a:ext>
              </a:extLst>
            </p:cNvPr>
            <p:cNvSpPr/>
            <p:nvPr/>
          </p:nvSpPr>
          <p:spPr>
            <a:xfrm>
              <a:off x="7714307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7CD285-29EF-8B4E-A952-3F8452A65B38}"/>
                </a:ext>
              </a:extLst>
            </p:cNvPr>
            <p:cNvSpPr/>
            <p:nvPr/>
          </p:nvSpPr>
          <p:spPr>
            <a:xfrm>
              <a:off x="77143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82A24-5EDB-FB4D-B5AD-3A40735A7FC8}"/>
                </a:ext>
              </a:extLst>
            </p:cNvPr>
            <p:cNvSpPr/>
            <p:nvPr/>
          </p:nvSpPr>
          <p:spPr>
            <a:xfrm>
              <a:off x="81715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E56045B-1380-624D-A029-60C0FAB9BADE}"/>
                </a:ext>
              </a:extLst>
            </p:cNvPr>
            <p:cNvSpPr/>
            <p:nvPr/>
          </p:nvSpPr>
          <p:spPr>
            <a:xfrm>
              <a:off x="81715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643614-BE39-384A-94E9-1AB828E5C5DD}"/>
                </a:ext>
              </a:extLst>
            </p:cNvPr>
            <p:cNvSpPr/>
            <p:nvPr/>
          </p:nvSpPr>
          <p:spPr>
            <a:xfrm>
              <a:off x="81715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6303C0E-52ED-614B-8EB4-1E5112263A68}"/>
                </a:ext>
              </a:extLst>
            </p:cNvPr>
            <p:cNvSpPr/>
            <p:nvPr/>
          </p:nvSpPr>
          <p:spPr>
            <a:xfrm>
              <a:off x="81715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4AEDA3-99BC-1048-B790-BCFC28827363}"/>
                </a:ext>
              </a:extLst>
            </p:cNvPr>
            <p:cNvSpPr/>
            <p:nvPr/>
          </p:nvSpPr>
          <p:spPr>
            <a:xfrm>
              <a:off x="81715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934CBD2-E3A4-C643-BBC2-027D6C0A540C}"/>
                </a:ext>
              </a:extLst>
            </p:cNvPr>
            <p:cNvSpPr/>
            <p:nvPr/>
          </p:nvSpPr>
          <p:spPr>
            <a:xfrm>
              <a:off x="86287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80C130B-B07C-2D4A-AB1F-B213A5A62A2E}"/>
                </a:ext>
              </a:extLst>
            </p:cNvPr>
            <p:cNvSpPr/>
            <p:nvPr/>
          </p:nvSpPr>
          <p:spPr>
            <a:xfrm>
              <a:off x="86287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7A9F3C-9E5C-1743-873E-9A8C5D43974D}"/>
                </a:ext>
              </a:extLst>
            </p:cNvPr>
            <p:cNvSpPr/>
            <p:nvPr/>
          </p:nvSpPr>
          <p:spPr>
            <a:xfrm>
              <a:off x="86287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A6B4A1-896B-E444-B7F1-2E0C19ECAC2F}"/>
                </a:ext>
              </a:extLst>
            </p:cNvPr>
            <p:cNvSpPr/>
            <p:nvPr/>
          </p:nvSpPr>
          <p:spPr>
            <a:xfrm>
              <a:off x="86287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EF6338-7BE8-AE46-9E8D-E615FE180736}"/>
                </a:ext>
              </a:extLst>
            </p:cNvPr>
            <p:cNvSpPr/>
            <p:nvPr/>
          </p:nvSpPr>
          <p:spPr>
            <a:xfrm>
              <a:off x="86287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DDFEAEB-13BD-FA41-A4B9-467529D89A94}"/>
                </a:ext>
              </a:extLst>
            </p:cNvPr>
            <p:cNvSpPr/>
            <p:nvPr/>
          </p:nvSpPr>
          <p:spPr>
            <a:xfrm>
              <a:off x="90859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5EE1E2F-7752-3B49-8D0C-1C0E3489C256}"/>
                </a:ext>
              </a:extLst>
            </p:cNvPr>
            <p:cNvSpPr/>
            <p:nvPr/>
          </p:nvSpPr>
          <p:spPr>
            <a:xfrm>
              <a:off x="90859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0CE92B-65F7-1744-A20A-99F15F507363}"/>
                </a:ext>
              </a:extLst>
            </p:cNvPr>
            <p:cNvSpPr/>
            <p:nvPr/>
          </p:nvSpPr>
          <p:spPr>
            <a:xfrm>
              <a:off x="90859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8C19A9-1696-504A-834C-144A22BE000C}"/>
                </a:ext>
              </a:extLst>
            </p:cNvPr>
            <p:cNvSpPr/>
            <p:nvPr/>
          </p:nvSpPr>
          <p:spPr>
            <a:xfrm>
              <a:off x="90859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170E17D-F6C2-7C40-9921-E5E91CA1E4D1}"/>
                </a:ext>
              </a:extLst>
            </p:cNvPr>
            <p:cNvSpPr/>
            <p:nvPr/>
          </p:nvSpPr>
          <p:spPr>
            <a:xfrm>
              <a:off x="90859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5CF7EFD-A8D3-314C-962B-6B59F1741553}"/>
                </a:ext>
              </a:extLst>
            </p:cNvPr>
            <p:cNvSpPr/>
            <p:nvPr/>
          </p:nvSpPr>
          <p:spPr>
            <a:xfrm>
              <a:off x="95431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B9CA5D-0662-EE46-9794-5CDAE39A5DE9}"/>
                </a:ext>
              </a:extLst>
            </p:cNvPr>
            <p:cNvSpPr/>
            <p:nvPr/>
          </p:nvSpPr>
          <p:spPr>
            <a:xfrm>
              <a:off x="9543107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1D4E375-66F5-EB42-8B58-0C43DF19678D}"/>
                </a:ext>
              </a:extLst>
            </p:cNvPr>
            <p:cNvSpPr/>
            <p:nvPr/>
          </p:nvSpPr>
          <p:spPr>
            <a:xfrm>
              <a:off x="9543107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C68BC7-C9E5-FC47-846E-B742D6D1C545}"/>
                </a:ext>
              </a:extLst>
            </p:cNvPr>
            <p:cNvSpPr/>
            <p:nvPr/>
          </p:nvSpPr>
          <p:spPr>
            <a:xfrm>
              <a:off x="9543107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AD88FB2-A29D-3440-A5D1-79D2EC7100FD}"/>
                </a:ext>
              </a:extLst>
            </p:cNvPr>
            <p:cNvSpPr/>
            <p:nvPr/>
          </p:nvSpPr>
          <p:spPr>
            <a:xfrm>
              <a:off x="95431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3" name="Arrow: Chevron 60">
            <a:extLst>
              <a:ext uri="{FF2B5EF4-FFF2-40B4-BE49-F238E27FC236}">
                <a16:creationId xmlns:a16="http://schemas.microsoft.com/office/drawing/2014/main" id="{A8B34A28-56EF-B147-B765-41AACDBE3C78}"/>
              </a:ext>
            </a:extLst>
          </p:cNvPr>
          <p:cNvSpPr/>
          <p:nvPr/>
        </p:nvSpPr>
        <p:spPr>
          <a:xfrm>
            <a:off x="2105193" y="3752482"/>
            <a:ext cx="1079449" cy="22890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Dilation</a:t>
            </a:r>
          </a:p>
        </p:txBody>
      </p:sp>
      <p:pic>
        <p:nvPicPr>
          <p:cNvPr id="64" name="eroded-1" descr=" 5">
            <a:hlinkClick r:id="" action="ppaction://media"/>
            <a:extLst>
              <a:ext uri="{FF2B5EF4-FFF2-40B4-BE49-F238E27FC236}">
                <a16:creationId xmlns:a16="http://schemas.microsoft.com/office/drawing/2014/main" id="{3BDF35FB-D30B-F245-B4A0-FC8E5428897D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05264" y="4528675"/>
            <a:ext cx="1870908" cy="1870908"/>
          </a:xfrm>
          <a:prstGeom prst="rect">
            <a:avLst/>
          </a:prstGeom>
        </p:spPr>
      </p:pic>
      <p:graphicFrame>
        <p:nvGraphicFramePr>
          <p:cNvPr id="65" name="Object 64" descr=" 16">
            <a:extLst>
              <a:ext uri="{FF2B5EF4-FFF2-40B4-BE49-F238E27FC236}">
                <a16:creationId xmlns:a16="http://schemas.microsoft.com/office/drawing/2014/main" id="{002DEE57-9446-1A49-8167-57DBBA53082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934150" y="4514877"/>
          <a:ext cx="342022" cy="34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Worksheet" r:id="rId11" imgW="464708" imgH="464989" progId="Excel.Sheet.12">
                  <p:embed/>
                </p:oleObj>
              </mc:Choice>
              <mc:Fallback>
                <p:oleObj name="Worksheet" r:id="rId11" imgW="464708" imgH="464989" progId="Excel.Sheet.12">
                  <p:embed/>
                  <p:pic>
                    <p:nvPicPr>
                      <p:cNvPr id="65" name="Object 64" descr=" 16">
                        <a:extLst>
                          <a:ext uri="{FF2B5EF4-FFF2-40B4-BE49-F238E27FC236}">
                            <a16:creationId xmlns:a16="http://schemas.microsoft.com/office/drawing/2014/main" id="{002DEE57-9446-1A49-8167-57DBBA530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34150" y="4514877"/>
                        <a:ext cx="342022" cy="34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01A8BBE2-A30D-E344-89EE-9F5751691A93}"/>
              </a:ext>
            </a:extLst>
          </p:cNvPr>
          <p:cNvGrpSpPr/>
          <p:nvPr/>
        </p:nvGrpSpPr>
        <p:grpSpPr>
          <a:xfrm>
            <a:off x="7097276" y="3598119"/>
            <a:ext cx="785729" cy="785729"/>
            <a:chOff x="679010" y="1436570"/>
            <a:chExt cx="2286000" cy="2286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9CCDFD-F51D-494F-ABBF-8B2EA6FE51BC}"/>
                </a:ext>
              </a:extLst>
            </p:cNvPr>
            <p:cNvSpPr/>
            <p:nvPr/>
          </p:nvSpPr>
          <p:spPr>
            <a:xfrm>
              <a:off x="6790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521E38B-C0D9-A14D-BDF3-7DEAF88C0F80}"/>
                </a:ext>
              </a:extLst>
            </p:cNvPr>
            <p:cNvSpPr/>
            <p:nvPr/>
          </p:nvSpPr>
          <p:spPr>
            <a:xfrm>
              <a:off x="6790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C337931-A199-3344-8004-229779EA10A3}"/>
                </a:ext>
              </a:extLst>
            </p:cNvPr>
            <p:cNvSpPr/>
            <p:nvPr/>
          </p:nvSpPr>
          <p:spPr>
            <a:xfrm>
              <a:off x="6790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ED9D6C5-A2CE-9A45-803F-77BDF84A4227}"/>
                </a:ext>
              </a:extLst>
            </p:cNvPr>
            <p:cNvSpPr/>
            <p:nvPr/>
          </p:nvSpPr>
          <p:spPr>
            <a:xfrm>
              <a:off x="6790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EB877D-BD5C-F040-91D7-96B0E8D42584}"/>
                </a:ext>
              </a:extLst>
            </p:cNvPr>
            <p:cNvSpPr/>
            <p:nvPr/>
          </p:nvSpPr>
          <p:spPr>
            <a:xfrm>
              <a:off x="6790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8820FE7-9AE1-2D44-AE49-BCE0D7DD6236}"/>
                </a:ext>
              </a:extLst>
            </p:cNvPr>
            <p:cNvSpPr/>
            <p:nvPr/>
          </p:nvSpPr>
          <p:spPr>
            <a:xfrm>
              <a:off x="11362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BFAD2E6-3244-0C49-80C0-FD9EDCC729D0}"/>
                </a:ext>
              </a:extLst>
            </p:cNvPr>
            <p:cNvSpPr/>
            <p:nvPr/>
          </p:nvSpPr>
          <p:spPr>
            <a:xfrm>
              <a:off x="11362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D69EC4B-CC1E-1F42-8F48-EB60F46BC657}"/>
                </a:ext>
              </a:extLst>
            </p:cNvPr>
            <p:cNvSpPr/>
            <p:nvPr/>
          </p:nvSpPr>
          <p:spPr>
            <a:xfrm>
              <a:off x="11362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ABFEF7D-6AF8-1142-8647-03187DDB901F}"/>
                </a:ext>
              </a:extLst>
            </p:cNvPr>
            <p:cNvSpPr/>
            <p:nvPr/>
          </p:nvSpPr>
          <p:spPr>
            <a:xfrm>
              <a:off x="11362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2024006-A97A-A045-A2A3-A73D30AF9022}"/>
                </a:ext>
              </a:extLst>
            </p:cNvPr>
            <p:cNvSpPr/>
            <p:nvPr/>
          </p:nvSpPr>
          <p:spPr>
            <a:xfrm>
              <a:off x="11362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1B5CCF0-D446-724D-AE1C-76F6680D39D9}"/>
                </a:ext>
              </a:extLst>
            </p:cNvPr>
            <p:cNvSpPr/>
            <p:nvPr/>
          </p:nvSpPr>
          <p:spPr>
            <a:xfrm>
              <a:off x="15934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8D8F094-5996-2B4E-93A4-B89B0830C32D}"/>
                </a:ext>
              </a:extLst>
            </p:cNvPr>
            <p:cNvSpPr/>
            <p:nvPr/>
          </p:nvSpPr>
          <p:spPr>
            <a:xfrm>
              <a:off x="15934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EED8B6-42DA-6D4C-9EEE-ED86891A5E09}"/>
                </a:ext>
              </a:extLst>
            </p:cNvPr>
            <p:cNvSpPr/>
            <p:nvPr/>
          </p:nvSpPr>
          <p:spPr>
            <a:xfrm>
              <a:off x="1593410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C7C408-4B20-6A40-882E-0C60B6D0D591}"/>
                </a:ext>
              </a:extLst>
            </p:cNvPr>
            <p:cNvSpPr/>
            <p:nvPr/>
          </p:nvSpPr>
          <p:spPr>
            <a:xfrm>
              <a:off x="15934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15068BD-F4FA-EB4D-BFF0-F24967845B8B}"/>
                </a:ext>
              </a:extLst>
            </p:cNvPr>
            <p:cNvSpPr/>
            <p:nvPr/>
          </p:nvSpPr>
          <p:spPr>
            <a:xfrm>
              <a:off x="15934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BD09715-F178-0146-9FA7-567CE1EA0DFE}"/>
                </a:ext>
              </a:extLst>
            </p:cNvPr>
            <p:cNvSpPr/>
            <p:nvPr/>
          </p:nvSpPr>
          <p:spPr>
            <a:xfrm>
              <a:off x="20506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73568A7-B206-5943-B05D-E64036A0806F}"/>
                </a:ext>
              </a:extLst>
            </p:cNvPr>
            <p:cNvSpPr/>
            <p:nvPr/>
          </p:nvSpPr>
          <p:spPr>
            <a:xfrm>
              <a:off x="20506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8B6EE2A-3057-C84B-A579-93D69C79084A}"/>
                </a:ext>
              </a:extLst>
            </p:cNvPr>
            <p:cNvSpPr/>
            <p:nvPr/>
          </p:nvSpPr>
          <p:spPr>
            <a:xfrm>
              <a:off x="20506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0D66BC-5C08-4B4E-AFAD-52CFB59E8977}"/>
                </a:ext>
              </a:extLst>
            </p:cNvPr>
            <p:cNvSpPr/>
            <p:nvPr/>
          </p:nvSpPr>
          <p:spPr>
            <a:xfrm>
              <a:off x="20506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DC0FF78-B446-6340-99CB-DD147A359D92}"/>
                </a:ext>
              </a:extLst>
            </p:cNvPr>
            <p:cNvSpPr/>
            <p:nvPr/>
          </p:nvSpPr>
          <p:spPr>
            <a:xfrm>
              <a:off x="20506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0A2FE91-2278-4047-9925-A8AC8F4923A3}"/>
                </a:ext>
              </a:extLst>
            </p:cNvPr>
            <p:cNvSpPr/>
            <p:nvPr/>
          </p:nvSpPr>
          <p:spPr>
            <a:xfrm>
              <a:off x="25078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1CB06D5-B9AC-8441-9B71-DDEF6B5A6821}"/>
                </a:ext>
              </a:extLst>
            </p:cNvPr>
            <p:cNvSpPr/>
            <p:nvPr/>
          </p:nvSpPr>
          <p:spPr>
            <a:xfrm>
              <a:off x="25078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4EFB286-01F7-7C4B-B8D4-76CDE1484B05}"/>
                </a:ext>
              </a:extLst>
            </p:cNvPr>
            <p:cNvSpPr/>
            <p:nvPr/>
          </p:nvSpPr>
          <p:spPr>
            <a:xfrm>
              <a:off x="25078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D7C99FE-8E6F-6E4F-A571-5F300391C56E}"/>
                </a:ext>
              </a:extLst>
            </p:cNvPr>
            <p:cNvSpPr/>
            <p:nvPr/>
          </p:nvSpPr>
          <p:spPr>
            <a:xfrm>
              <a:off x="25078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B2297C-8B78-714D-8286-51A57F9915A8}"/>
                </a:ext>
              </a:extLst>
            </p:cNvPr>
            <p:cNvSpPr/>
            <p:nvPr/>
          </p:nvSpPr>
          <p:spPr>
            <a:xfrm>
              <a:off x="25078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EBC79A-FED1-F14B-8B77-2CE4658C48A6}"/>
              </a:ext>
            </a:extLst>
          </p:cNvPr>
          <p:cNvGrpSpPr/>
          <p:nvPr/>
        </p:nvGrpSpPr>
        <p:grpSpPr>
          <a:xfrm>
            <a:off x="4931780" y="3575299"/>
            <a:ext cx="785729" cy="785729"/>
            <a:chOff x="7714307" y="1436570"/>
            <a:chExt cx="2286000" cy="228600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0028395-8A16-084D-BE41-EB7CE579D31D}"/>
                </a:ext>
              </a:extLst>
            </p:cNvPr>
            <p:cNvSpPr/>
            <p:nvPr/>
          </p:nvSpPr>
          <p:spPr>
            <a:xfrm>
              <a:off x="77143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2F8E40-FE6E-C146-BD12-DDA530E98DB0}"/>
                </a:ext>
              </a:extLst>
            </p:cNvPr>
            <p:cNvSpPr/>
            <p:nvPr/>
          </p:nvSpPr>
          <p:spPr>
            <a:xfrm>
              <a:off x="7714307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AA19773-EBAC-7847-8159-48D34D1BF6E1}"/>
                </a:ext>
              </a:extLst>
            </p:cNvPr>
            <p:cNvSpPr/>
            <p:nvPr/>
          </p:nvSpPr>
          <p:spPr>
            <a:xfrm>
              <a:off x="7714307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50163FC-AEB6-4746-8467-EA444767B46B}"/>
                </a:ext>
              </a:extLst>
            </p:cNvPr>
            <p:cNvSpPr/>
            <p:nvPr/>
          </p:nvSpPr>
          <p:spPr>
            <a:xfrm>
              <a:off x="7714307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D001D8F-A4E9-2A40-AF8E-9E001AEBF8AD}"/>
                </a:ext>
              </a:extLst>
            </p:cNvPr>
            <p:cNvSpPr/>
            <p:nvPr/>
          </p:nvSpPr>
          <p:spPr>
            <a:xfrm>
              <a:off x="77143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0D24EE3-8AD4-4F4E-8F56-27539B6CE020}"/>
                </a:ext>
              </a:extLst>
            </p:cNvPr>
            <p:cNvSpPr/>
            <p:nvPr/>
          </p:nvSpPr>
          <p:spPr>
            <a:xfrm>
              <a:off x="81715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DF32B30-31E8-DC48-BBDC-196614A50536}"/>
                </a:ext>
              </a:extLst>
            </p:cNvPr>
            <p:cNvSpPr/>
            <p:nvPr/>
          </p:nvSpPr>
          <p:spPr>
            <a:xfrm>
              <a:off x="81715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588148-6FCC-344F-B735-66753963D496}"/>
                </a:ext>
              </a:extLst>
            </p:cNvPr>
            <p:cNvSpPr/>
            <p:nvPr/>
          </p:nvSpPr>
          <p:spPr>
            <a:xfrm>
              <a:off x="81715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3A24F0-0054-014D-818D-084F904BAC4A}"/>
                </a:ext>
              </a:extLst>
            </p:cNvPr>
            <p:cNvSpPr/>
            <p:nvPr/>
          </p:nvSpPr>
          <p:spPr>
            <a:xfrm>
              <a:off x="81715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B3E4E4E-AF97-694A-A3C7-D630E93CB381}"/>
                </a:ext>
              </a:extLst>
            </p:cNvPr>
            <p:cNvSpPr/>
            <p:nvPr/>
          </p:nvSpPr>
          <p:spPr>
            <a:xfrm>
              <a:off x="81715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4ED5E69-CFCF-9A4E-BDF9-E97418A5A9C7}"/>
                </a:ext>
              </a:extLst>
            </p:cNvPr>
            <p:cNvSpPr/>
            <p:nvPr/>
          </p:nvSpPr>
          <p:spPr>
            <a:xfrm>
              <a:off x="86287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12BF04E-004F-E448-B9E2-04BCD127758D}"/>
                </a:ext>
              </a:extLst>
            </p:cNvPr>
            <p:cNvSpPr/>
            <p:nvPr/>
          </p:nvSpPr>
          <p:spPr>
            <a:xfrm>
              <a:off x="86287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552A609-CEC5-0C4D-8AB7-3A792D6D0C72}"/>
                </a:ext>
              </a:extLst>
            </p:cNvPr>
            <p:cNvSpPr/>
            <p:nvPr/>
          </p:nvSpPr>
          <p:spPr>
            <a:xfrm>
              <a:off x="86287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FE0D033-53BB-F245-A6AA-0D825B97169C}"/>
                </a:ext>
              </a:extLst>
            </p:cNvPr>
            <p:cNvSpPr/>
            <p:nvPr/>
          </p:nvSpPr>
          <p:spPr>
            <a:xfrm>
              <a:off x="86287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1DC8AB-E5C1-AF4D-8C6B-E83E8F582525}"/>
                </a:ext>
              </a:extLst>
            </p:cNvPr>
            <p:cNvSpPr/>
            <p:nvPr/>
          </p:nvSpPr>
          <p:spPr>
            <a:xfrm>
              <a:off x="86287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B986BD-0876-7D44-B97F-B46D51602B2F}"/>
                </a:ext>
              </a:extLst>
            </p:cNvPr>
            <p:cNvSpPr/>
            <p:nvPr/>
          </p:nvSpPr>
          <p:spPr>
            <a:xfrm>
              <a:off x="90859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5533ACE-FCC1-EB49-AD7C-0C40B651A565}"/>
                </a:ext>
              </a:extLst>
            </p:cNvPr>
            <p:cNvSpPr/>
            <p:nvPr/>
          </p:nvSpPr>
          <p:spPr>
            <a:xfrm>
              <a:off x="90859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015CD0F-8319-B94A-94C2-AC49A1F3284F}"/>
                </a:ext>
              </a:extLst>
            </p:cNvPr>
            <p:cNvSpPr/>
            <p:nvPr/>
          </p:nvSpPr>
          <p:spPr>
            <a:xfrm>
              <a:off x="90859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EB83E91-25CE-1644-BE90-B575DEAF35A1}"/>
                </a:ext>
              </a:extLst>
            </p:cNvPr>
            <p:cNvSpPr/>
            <p:nvPr/>
          </p:nvSpPr>
          <p:spPr>
            <a:xfrm>
              <a:off x="90859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4F2A900-734A-A146-A036-3589AE001C90}"/>
                </a:ext>
              </a:extLst>
            </p:cNvPr>
            <p:cNvSpPr/>
            <p:nvPr/>
          </p:nvSpPr>
          <p:spPr>
            <a:xfrm>
              <a:off x="90859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C01E85B-2F00-B44A-9601-98662A00158D}"/>
                </a:ext>
              </a:extLst>
            </p:cNvPr>
            <p:cNvSpPr/>
            <p:nvPr/>
          </p:nvSpPr>
          <p:spPr>
            <a:xfrm>
              <a:off x="95431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E00E4B8-5B18-2148-8DA7-5D2540F6704B}"/>
                </a:ext>
              </a:extLst>
            </p:cNvPr>
            <p:cNvSpPr/>
            <p:nvPr/>
          </p:nvSpPr>
          <p:spPr>
            <a:xfrm>
              <a:off x="9543107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F90248E-95A8-6242-916E-859A2EF393E6}"/>
                </a:ext>
              </a:extLst>
            </p:cNvPr>
            <p:cNvSpPr/>
            <p:nvPr/>
          </p:nvSpPr>
          <p:spPr>
            <a:xfrm>
              <a:off x="9543107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9F0C444-8B69-4D48-9364-45B186358C03}"/>
                </a:ext>
              </a:extLst>
            </p:cNvPr>
            <p:cNvSpPr/>
            <p:nvPr/>
          </p:nvSpPr>
          <p:spPr>
            <a:xfrm>
              <a:off x="9543107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72801A6-A6DA-984B-ABC6-35084E356EAB}"/>
                </a:ext>
              </a:extLst>
            </p:cNvPr>
            <p:cNvSpPr/>
            <p:nvPr/>
          </p:nvSpPr>
          <p:spPr>
            <a:xfrm>
              <a:off x="95431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Arrow: Chevron 60">
            <a:extLst>
              <a:ext uri="{FF2B5EF4-FFF2-40B4-BE49-F238E27FC236}">
                <a16:creationId xmlns:a16="http://schemas.microsoft.com/office/drawing/2014/main" id="{B9BC7E32-1F3D-D349-A409-3B9FD1817155}"/>
              </a:ext>
            </a:extLst>
          </p:cNvPr>
          <p:cNvSpPr/>
          <p:nvPr/>
        </p:nvSpPr>
        <p:spPr>
          <a:xfrm>
            <a:off x="5881281" y="3818128"/>
            <a:ext cx="1079449" cy="22890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Erosion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C030741-20A3-524A-8579-E92635C0B325}"/>
              </a:ext>
            </a:extLst>
          </p:cNvPr>
          <p:cNvSpPr txBox="1"/>
          <p:nvPr/>
        </p:nvSpPr>
        <p:spPr>
          <a:xfrm>
            <a:off x="5324645" y="2497889"/>
            <a:ext cx="17841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Watershed</a:t>
            </a:r>
          </a:p>
          <a:p>
            <a:pPr marL="68580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Fill holes</a:t>
            </a:r>
            <a:endParaRPr lang="fr-FR" dirty="0">
              <a:solidFill>
                <a:srgbClr val="17375E"/>
              </a:solidFill>
            </a:endParaRPr>
          </a:p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3C44E64-9B79-0749-9642-1A499E5AA788}"/>
              </a:ext>
            </a:extLst>
          </p:cNvPr>
          <p:cNvSpPr txBox="1"/>
          <p:nvPr/>
        </p:nvSpPr>
        <p:spPr>
          <a:xfrm>
            <a:off x="2354755" y="2497889"/>
            <a:ext cx="34006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Opening: Erosion &gt; Dilation</a:t>
            </a:r>
          </a:p>
          <a:p>
            <a:pPr marL="68580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Closing: Dilation &gt; Erosion</a:t>
            </a:r>
          </a:p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E9AD767-1C85-B94F-B19F-168324583D03}"/>
              </a:ext>
            </a:extLst>
          </p:cNvPr>
          <p:cNvSpPr txBox="1"/>
          <p:nvPr/>
        </p:nvSpPr>
        <p:spPr>
          <a:xfrm>
            <a:off x="759369" y="2497890"/>
            <a:ext cx="15244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Erosion</a:t>
            </a:r>
          </a:p>
          <a:p>
            <a:pPr marL="68580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Dilation</a:t>
            </a:r>
            <a:endParaRPr lang="fr-FR" dirty="0">
              <a:solidFill>
                <a:srgbClr val="17375E"/>
              </a:solidFill>
            </a:endParaRPr>
          </a:p>
          <a:p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DA8A4C5-0809-104D-947C-9411A2AD2107}"/>
              </a:ext>
            </a:extLst>
          </p:cNvPr>
          <p:cNvSpPr/>
          <p:nvPr/>
        </p:nvSpPr>
        <p:spPr>
          <a:xfrm>
            <a:off x="4740620" y="6627168"/>
            <a:ext cx="44402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Animation: https://www.edx.org/course/image-processing-and-analysis-for-life-scientists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EAFEC96-7E1E-7141-B043-4DF43518A710}"/>
              </a:ext>
            </a:extLst>
          </p:cNvPr>
          <p:cNvSpPr txBox="1"/>
          <p:nvPr/>
        </p:nvSpPr>
        <p:spPr>
          <a:xfrm>
            <a:off x="7332995" y="1897725"/>
            <a:ext cx="1652638" cy="600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</a:rPr>
              <a:t>In Fiji:</a:t>
            </a:r>
          </a:p>
          <a:p>
            <a:endParaRPr lang="en-US" sz="500" dirty="0">
              <a:solidFill>
                <a:srgbClr val="17375E"/>
              </a:solidFill>
            </a:endParaRPr>
          </a:p>
          <a:p>
            <a:r>
              <a:rPr lang="en-US" sz="1400" i="1" dirty="0">
                <a:solidFill>
                  <a:srgbClr val="17375E"/>
                </a:solidFill>
              </a:rPr>
              <a:t>Process</a:t>
            </a:r>
            <a:r>
              <a:rPr lang="en-US" sz="1400" dirty="0">
                <a:solidFill>
                  <a:srgbClr val="17375E"/>
                </a:solidFill>
              </a:rPr>
              <a:t> &gt; </a:t>
            </a:r>
            <a:r>
              <a:rPr lang="en-US" sz="1400" i="1" dirty="0">
                <a:solidFill>
                  <a:srgbClr val="17375E"/>
                </a:solidFill>
              </a:rPr>
              <a:t>Binary &gt; …</a:t>
            </a:r>
          </a:p>
        </p:txBody>
      </p:sp>
    </p:spTree>
    <p:extLst>
      <p:ext uri="{BB962C8B-B14F-4D97-AF65-F5344CB8AC3E}">
        <p14:creationId xmlns:p14="http://schemas.microsoft.com/office/powerpoint/2010/main" val="415735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799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/>
              <a:t>Post-processing</a:t>
            </a:r>
            <a:r>
              <a:rPr lang="en-US" sz="3600" dirty="0"/>
              <a:t>: Binary Watershed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EAEA766-3AB1-0941-8122-0C226373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21" y="1624482"/>
            <a:ext cx="1389028" cy="179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DFF46BC-71E3-D242-B587-15B79E23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09" y="1545889"/>
            <a:ext cx="1405865" cy="177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0AD00B1-4AFC-D74D-8069-DCA871B0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63" y="3955664"/>
            <a:ext cx="1473212" cy="18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DE7F87C-C3F4-7B45-8EC8-4150C2E5F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65" y="3952345"/>
            <a:ext cx="1380610" cy="181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30B4C3B-BECB-9149-A243-4027C9FDA49A}"/>
              </a:ext>
            </a:extLst>
          </p:cNvPr>
          <p:cNvSpPr/>
          <p:nvPr/>
        </p:nvSpPr>
        <p:spPr>
          <a:xfrm>
            <a:off x="4215663" y="3279002"/>
            <a:ext cx="1478259" cy="605577"/>
          </a:xfrm>
          <a:prstGeom prst="rightArrow">
            <a:avLst>
              <a:gd name="adj1" fmla="val 70800"/>
              <a:gd name="adj2" fmla="val 48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Watershed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E853F-25F3-5744-893C-9081D9009626}"/>
              </a:ext>
            </a:extLst>
          </p:cNvPr>
          <p:cNvSpPr txBox="1"/>
          <p:nvPr/>
        </p:nvSpPr>
        <p:spPr>
          <a:xfrm>
            <a:off x="1411492" y="603156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Split touching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Model: Objects are roundish and touch at a “thin neck”.</a:t>
            </a:r>
          </a:p>
        </p:txBody>
      </p:sp>
    </p:spTree>
    <p:extLst>
      <p:ext uri="{BB962C8B-B14F-4D97-AF65-F5344CB8AC3E}">
        <p14:creationId xmlns:p14="http://schemas.microsoft.com/office/powerpoint/2010/main" val="10006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65F2A-38C0-4722-8D17-87A1C17F2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7" t="37795" r="40611" b="22197"/>
          <a:stretch/>
        </p:blipFill>
        <p:spPr>
          <a:xfrm>
            <a:off x="320544" y="3199278"/>
            <a:ext cx="1990714" cy="210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DEE81-3D7D-4879-81F3-42F3AA915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7" t="37796" r="40611" b="22196"/>
          <a:stretch/>
        </p:blipFill>
        <p:spPr>
          <a:xfrm>
            <a:off x="2388575" y="3199278"/>
            <a:ext cx="1990712" cy="210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87440-8EE2-47A2-AEC9-02BCF9B3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Watershed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F435-749D-411D-8643-FFE2BCF195B2}"/>
              </a:ext>
            </a:extLst>
          </p:cNvPr>
          <p:cNvSpPr txBox="1"/>
          <p:nvPr/>
        </p:nvSpPr>
        <p:spPr>
          <a:xfrm>
            <a:off x="320541" y="5423620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Binary segmentation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9B8D5-C755-41BD-A989-C1D202C100BC}"/>
              </a:ext>
            </a:extLst>
          </p:cNvPr>
          <p:cNvSpPr txBox="1"/>
          <p:nvPr/>
        </p:nvSpPr>
        <p:spPr>
          <a:xfrm>
            <a:off x="2388573" y="5423618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Distance map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4F8F5A-800E-4BB2-AE07-702A21E9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26741" y="1810114"/>
            <a:ext cx="714375" cy="19907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39DA5E-CF9C-412D-9A16-10D23FF2C885}"/>
              </a:ext>
            </a:extLst>
          </p:cNvPr>
          <p:cNvSpPr/>
          <p:nvPr/>
        </p:nvSpPr>
        <p:spPr>
          <a:xfrm rot="2626254">
            <a:off x="2518629" y="2402744"/>
            <a:ext cx="759484" cy="184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450A4E-B641-44F2-9CFA-86673797A045}"/>
              </a:ext>
            </a:extLst>
          </p:cNvPr>
          <p:cNvSpPr/>
          <p:nvPr/>
        </p:nvSpPr>
        <p:spPr>
          <a:xfrm rot="3516679">
            <a:off x="2896437" y="2324533"/>
            <a:ext cx="566078" cy="458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9F199A-53B8-4FA8-9294-B004C0A8FA52}"/>
              </a:ext>
            </a:extLst>
          </p:cNvPr>
          <p:cNvSpPr/>
          <p:nvPr/>
        </p:nvSpPr>
        <p:spPr>
          <a:xfrm rot="6630606">
            <a:off x="3325744" y="2230183"/>
            <a:ext cx="517724" cy="618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C74CE-0585-4F29-ABDF-1338B8CB2CA5}"/>
              </a:ext>
            </a:extLst>
          </p:cNvPr>
          <p:cNvSpPr/>
          <p:nvPr/>
        </p:nvSpPr>
        <p:spPr>
          <a:xfrm rot="7846546">
            <a:off x="3621796" y="2095740"/>
            <a:ext cx="517724" cy="618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B88BD6F2-E1FC-46B5-8DC0-ED08F3D24BC0}"/>
              </a:ext>
            </a:extLst>
          </p:cNvPr>
          <p:cNvSpPr/>
          <p:nvPr/>
        </p:nvSpPr>
        <p:spPr>
          <a:xfrm>
            <a:off x="3114018" y="1813322"/>
            <a:ext cx="1140342" cy="405131"/>
          </a:xfrm>
          <a:prstGeom prst="cloudCallout">
            <a:avLst>
              <a:gd name="adj1" fmla="val -29924"/>
              <a:gd name="adj2" fmla="val 105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A7284377-D34C-4F9F-8217-72183541E396}"/>
              </a:ext>
            </a:extLst>
          </p:cNvPr>
          <p:cNvSpPr/>
          <p:nvPr/>
        </p:nvSpPr>
        <p:spPr>
          <a:xfrm>
            <a:off x="3114018" y="1818520"/>
            <a:ext cx="1140342" cy="405131"/>
          </a:xfrm>
          <a:prstGeom prst="cloudCallout">
            <a:avLst>
              <a:gd name="adj1" fmla="val -5448"/>
              <a:gd name="adj2" fmla="val 107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5" name="Thought Bubble: Cloud 24">
            <a:extLst>
              <a:ext uri="{FF2B5EF4-FFF2-40B4-BE49-F238E27FC236}">
                <a16:creationId xmlns:a16="http://schemas.microsoft.com/office/drawing/2014/main" id="{2DC9AA7A-A0DE-4A2F-8D81-C985B5D462C0}"/>
              </a:ext>
            </a:extLst>
          </p:cNvPr>
          <p:cNvSpPr/>
          <p:nvPr/>
        </p:nvSpPr>
        <p:spPr>
          <a:xfrm>
            <a:off x="3114018" y="1823719"/>
            <a:ext cx="1140342" cy="405131"/>
          </a:xfrm>
          <a:prstGeom prst="cloudCallout">
            <a:avLst>
              <a:gd name="adj1" fmla="val 26720"/>
              <a:gd name="adj2" fmla="val 103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07BBA-4323-4FE7-AC3A-97215F49CBC6}"/>
              </a:ext>
            </a:extLst>
          </p:cNvPr>
          <p:cNvSpPr/>
          <p:nvPr/>
        </p:nvSpPr>
        <p:spPr>
          <a:xfrm>
            <a:off x="3522738" y="2795043"/>
            <a:ext cx="313725" cy="909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860540-E622-444C-9D49-AAE1436A0728}"/>
              </a:ext>
            </a:extLst>
          </p:cNvPr>
          <p:cNvSpPr/>
          <p:nvPr/>
        </p:nvSpPr>
        <p:spPr>
          <a:xfrm>
            <a:off x="3869869" y="2751072"/>
            <a:ext cx="254522" cy="90948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EC1F1F-22D7-45EB-B140-3A400DCE6CE1}"/>
              </a:ext>
            </a:extLst>
          </p:cNvPr>
          <p:cNvSpPr/>
          <p:nvPr/>
        </p:nvSpPr>
        <p:spPr>
          <a:xfrm>
            <a:off x="3056485" y="2807582"/>
            <a:ext cx="254522" cy="90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66ED71-568B-414D-9430-7511831813A5}"/>
              </a:ext>
            </a:extLst>
          </p:cNvPr>
          <p:cNvSpPr/>
          <p:nvPr/>
        </p:nvSpPr>
        <p:spPr>
          <a:xfrm>
            <a:off x="3407237" y="2745479"/>
            <a:ext cx="450186" cy="909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622544-12B2-4B2F-AE7F-B098B4E73DFA}"/>
              </a:ext>
            </a:extLst>
          </p:cNvPr>
          <p:cNvSpPr/>
          <p:nvPr/>
        </p:nvSpPr>
        <p:spPr>
          <a:xfrm>
            <a:off x="3852408" y="2730278"/>
            <a:ext cx="254522" cy="90948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3458B-15A9-4828-98EB-B7B8A0087062}"/>
              </a:ext>
            </a:extLst>
          </p:cNvPr>
          <p:cNvSpPr/>
          <p:nvPr/>
        </p:nvSpPr>
        <p:spPr>
          <a:xfrm>
            <a:off x="2974522" y="2748512"/>
            <a:ext cx="428462" cy="90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97EABB-8D4E-4152-A055-1B047F337625}"/>
              </a:ext>
            </a:extLst>
          </p:cNvPr>
          <p:cNvSpPr/>
          <p:nvPr/>
        </p:nvSpPr>
        <p:spPr>
          <a:xfrm>
            <a:off x="3410754" y="2448282"/>
            <a:ext cx="438133" cy="2995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2E50B5-903D-40BC-937C-DF3E144A88C3}"/>
              </a:ext>
            </a:extLst>
          </p:cNvPr>
          <p:cNvSpPr/>
          <p:nvPr/>
        </p:nvSpPr>
        <p:spPr>
          <a:xfrm>
            <a:off x="3855926" y="2447809"/>
            <a:ext cx="472406" cy="284825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FE4FA3-35F9-4CFB-82D6-BC548AFAF065}"/>
              </a:ext>
            </a:extLst>
          </p:cNvPr>
          <p:cNvSpPr/>
          <p:nvPr/>
        </p:nvSpPr>
        <p:spPr>
          <a:xfrm>
            <a:off x="2707927" y="2448282"/>
            <a:ext cx="698576" cy="302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D9EA12-7705-4392-A098-D398F00C6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01" b="99225" l="1868" r="96121">
                        <a14:foregroundMark x1="2155" y1="3101" x2="19253" y2="18605"/>
                        <a14:foregroundMark x1="19253" y1="18605" x2="26868" y2="39535"/>
                        <a14:foregroundMark x1="4310" y1="68605" x2="24138" y2="90698"/>
                        <a14:foregroundMark x1="24138" y1="90698" x2="71983" y2="99225"/>
                        <a14:foregroundMark x1="71983" y1="99225" x2="89943" y2="92248"/>
                        <a14:foregroundMark x1="89943" y1="92248" x2="96121" y2="46899"/>
                        <a14:foregroundMark x1="96121" y1="46899" x2="83333" y2="60853"/>
                        <a14:foregroundMark x1="2299" y1="96512" x2="37069" y2="99225"/>
                        <a14:foregroundMark x1="37069" y1="99225" x2="50862" y2="93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557" y="2445507"/>
            <a:ext cx="2018744" cy="7483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02FCA8-C17F-4E1D-BE8E-DB2049EF00DE}"/>
              </a:ext>
            </a:extLst>
          </p:cNvPr>
          <p:cNvSpPr/>
          <p:nvPr/>
        </p:nvSpPr>
        <p:spPr>
          <a:xfrm>
            <a:off x="3075383" y="2847525"/>
            <a:ext cx="107487" cy="1180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CF7003-2A02-475B-B83F-2BE5DAEF3C37}"/>
              </a:ext>
            </a:extLst>
          </p:cNvPr>
          <p:cNvSpPr/>
          <p:nvPr/>
        </p:nvSpPr>
        <p:spPr>
          <a:xfrm>
            <a:off x="3723581" y="2839154"/>
            <a:ext cx="107487" cy="1180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94B796-519A-488E-B6A5-DEACAE49D149}"/>
              </a:ext>
            </a:extLst>
          </p:cNvPr>
          <p:cNvSpPr/>
          <p:nvPr/>
        </p:nvSpPr>
        <p:spPr>
          <a:xfrm>
            <a:off x="3890828" y="2777403"/>
            <a:ext cx="107487" cy="118047"/>
          </a:xfrm>
          <a:prstGeom prst="ellipse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C007D6-FFEF-467B-BABC-BAD0EFB9507C}"/>
              </a:ext>
            </a:extLst>
          </p:cNvPr>
          <p:cNvCxnSpPr/>
          <p:nvPr/>
        </p:nvCxnSpPr>
        <p:spPr>
          <a:xfrm flipV="1">
            <a:off x="3405189" y="2448282"/>
            <a:ext cx="0" cy="297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F96104-2DB5-4B16-8AC8-E3064295C611}"/>
              </a:ext>
            </a:extLst>
          </p:cNvPr>
          <p:cNvCxnSpPr/>
          <p:nvPr/>
        </p:nvCxnSpPr>
        <p:spPr>
          <a:xfrm flipV="1">
            <a:off x="3852407" y="2448282"/>
            <a:ext cx="0" cy="297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EF6A18-6A1D-DA4A-B628-B12A4769ABD0}"/>
              </a:ext>
            </a:extLst>
          </p:cNvPr>
          <p:cNvSpPr txBox="1"/>
          <p:nvPr/>
        </p:nvSpPr>
        <p:spPr>
          <a:xfrm>
            <a:off x="43390" y="6550223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Slide courtesy: Robert Haase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4B28B89-F7EE-2440-A2FF-3B81A740D75F}"/>
              </a:ext>
            </a:extLst>
          </p:cNvPr>
          <p:cNvSpPr txBox="1">
            <a:spLocks/>
          </p:cNvSpPr>
          <p:nvPr/>
        </p:nvSpPr>
        <p:spPr>
          <a:xfrm>
            <a:off x="222161" y="1133017"/>
            <a:ext cx="9041258" cy="108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watershed algorithm for binary images allows cutting one object into two where it’s reasonable.</a:t>
            </a:r>
          </a:p>
        </p:txBody>
      </p:sp>
    </p:spTree>
    <p:extLst>
      <p:ext uri="{BB962C8B-B14F-4D97-AF65-F5344CB8AC3E}">
        <p14:creationId xmlns:p14="http://schemas.microsoft.com/office/powerpoint/2010/main" val="281932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5" grpId="0" animBg="1"/>
      <p:bldP spid="8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7" grpId="0" animBg="1"/>
      <p:bldP spid="38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F700-FE7E-4EB3-8760-03043824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365E7-7091-4242-A360-843C90E23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44" y="1314450"/>
            <a:ext cx="5269312" cy="5334000"/>
          </a:xfrm>
        </p:spPr>
        <p:txBody>
          <a:bodyPr>
            <a:normAutofit/>
          </a:bodyPr>
          <a:lstStyle/>
          <a:p>
            <a:r>
              <a:rPr lang="en-US" sz="2100" dirty="0"/>
              <a:t>This histogram shows the grey value distribution of which image?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2088465-7D22-4CD7-86EC-E78EB27D0D83}"/>
              </a:ext>
            </a:extLst>
          </p:cNvPr>
          <p:cNvSpPr/>
          <p:nvPr/>
        </p:nvSpPr>
        <p:spPr>
          <a:xfrm>
            <a:off x="222161" y="3400296"/>
            <a:ext cx="2584938" cy="2182863"/>
          </a:xfrm>
          <a:prstGeom prst="wedgeRectCallout">
            <a:avLst>
              <a:gd name="adj1" fmla="val -22364"/>
              <a:gd name="adj2" fmla="val -6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3708118-DC9F-4628-AAFF-B6CF07E47735}"/>
              </a:ext>
            </a:extLst>
          </p:cNvPr>
          <p:cNvSpPr/>
          <p:nvPr/>
        </p:nvSpPr>
        <p:spPr>
          <a:xfrm>
            <a:off x="3076286" y="3400295"/>
            <a:ext cx="2584938" cy="2182863"/>
          </a:xfrm>
          <a:prstGeom prst="wedgeRectCallout">
            <a:avLst>
              <a:gd name="adj1" fmla="val -22364"/>
              <a:gd name="adj2" fmla="val -6785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B3BE13E-F93D-4B3B-8C7E-7B23D99C574F}"/>
              </a:ext>
            </a:extLst>
          </p:cNvPr>
          <p:cNvSpPr/>
          <p:nvPr/>
        </p:nvSpPr>
        <p:spPr>
          <a:xfrm>
            <a:off x="5930412" y="3397968"/>
            <a:ext cx="2584938" cy="2182863"/>
          </a:xfrm>
          <a:prstGeom prst="wedgeRectCallout">
            <a:avLst>
              <a:gd name="adj1" fmla="val -22364"/>
              <a:gd name="adj2" fmla="val -6785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4BDBB-6A74-45F2-87ED-F7D8879E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82" y="3473296"/>
            <a:ext cx="2420974" cy="2077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B4B1C-D148-4AB5-B034-AC5C62AEA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73" y="3473296"/>
            <a:ext cx="2428451" cy="2084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DB9505-4029-4FEA-868A-3E1DC3D10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57" y="3473296"/>
            <a:ext cx="2420974" cy="2077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15C15-B95A-434B-8E08-064C6ADFB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8" t="14601" r="3722" b="18878"/>
          <a:stretch/>
        </p:blipFill>
        <p:spPr>
          <a:xfrm>
            <a:off x="5001588" y="561788"/>
            <a:ext cx="2719534" cy="21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65F2A-38C0-4722-8D17-87A1C17F2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7" t="37795" r="40611" b="22197"/>
          <a:stretch/>
        </p:blipFill>
        <p:spPr>
          <a:xfrm>
            <a:off x="501519" y="3685053"/>
            <a:ext cx="1990714" cy="210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DEE81-3D7D-4879-81F3-42F3AA915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7" t="37796" r="40611" b="22196"/>
          <a:stretch/>
        </p:blipFill>
        <p:spPr>
          <a:xfrm>
            <a:off x="2569550" y="3685053"/>
            <a:ext cx="1990712" cy="210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87440-8EE2-47A2-AEC9-02BCF9B3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165-2446-4498-9E19-B0BBE2C52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The watershed algorithm for binary images allows cutting one object into two where it’s reasonable.</a:t>
            </a:r>
          </a:p>
          <a:p>
            <a:r>
              <a:rPr lang="en-US" sz="1800" dirty="0"/>
              <a:t>The watersheds are made from binary images. The algorithm does not take the original image into account!</a:t>
            </a:r>
          </a:p>
          <a:p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F435-749D-411D-8643-FFE2BCF195B2}"/>
              </a:ext>
            </a:extLst>
          </p:cNvPr>
          <p:cNvSpPr txBox="1"/>
          <p:nvPr/>
        </p:nvSpPr>
        <p:spPr>
          <a:xfrm>
            <a:off x="501516" y="5909395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Binary segmentation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9B8D5-C755-41BD-A989-C1D202C100BC}"/>
              </a:ext>
            </a:extLst>
          </p:cNvPr>
          <p:cNvSpPr txBox="1"/>
          <p:nvPr/>
        </p:nvSpPr>
        <p:spPr>
          <a:xfrm>
            <a:off x="2569548" y="5909393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Distance map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4F8F5A-800E-4BB2-AE07-702A21E9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07716" y="2295889"/>
            <a:ext cx="714375" cy="19907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39DA5E-CF9C-412D-9A16-10D23FF2C885}"/>
              </a:ext>
            </a:extLst>
          </p:cNvPr>
          <p:cNvSpPr/>
          <p:nvPr/>
        </p:nvSpPr>
        <p:spPr>
          <a:xfrm rot="2626254">
            <a:off x="2699604" y="2888519"/>
            <a:ext cx="759484" cy="184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450A4E-B641-44F2-9CFA-86673797A045}"/>
              </a:ext>
            </a:extLst>
          </p:cNvPr>
          <p:cNvSpPr/>
          <p:nvPr/>
        </p:nvSpPr>
        <p:spPr>
          <a:xfrm rot="3516679">
            <a:off x="3077412" y="2810308"/>
            <a:ext cx="566078" cy="458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9F199A-53B8-4FA8-9294-B004C0A8FA52}"/>
              </a:ext>
            </a:extLst>
          </p:cNvPr>
          <p:cNvSpPr/>
          <p:nvPr/>
        </p:nvSpPr>
        <p:spPr>
          <a:xfrm rot="6630606">
            <a:off x="3506719" y="2715958"/>
            <a:ext cx="517724" cy="618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C74CE-0585-4F29-ABDF-1338B8CB2CA5}"/>
              </a:ext>
            </a:extLst>
          </p:cNvPr>
          <p:cNvSpPr/>
          <p:nvPr/>
        </p:nvSpPr>
        <p:spPr>
          <a:xfrm rot="7846546">
            <a:off x="3802771" y="2581515"/>
            <a:ext cx="517724" cy="618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07BBA-4323-4FE7-AC3A-97215F49CBC6}"/>
              </a:ext>
            </a:extLst>
          </p:cNvPr>
          <p:cNvSpPr/>
          <p:nvPr/>
        </p:nvSpPr>
        <p:spPr>
          <a:xfrm>
            <a:off x="3703713" y="3280818"/>
            <a:ext cx="313725" cy="909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860540-E622-444C-9D49-AAE1436A0728}"/>
              </a:ext>
            </a:extLst>
          </p:cNvPr>
          <p:cNvSpPr/>
          <p:nvPr/>
        </p:nvSpPr>
        <p:spPr>
          <a:xfrm>
            <a:off x="4050844" y="3236847"/>
            <a:ext cx="254522" cy="90948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EC1F1F-22D7-45EB-B140-3A400DCE6CE1}"/>
              </a:ext>
            </a:extLst>
          </p:cNvPr>
          <p:cNvSpPr/>
          <p:nvPr/>
        </p:nvSpPr>
        <p:spPr>
          <a:xfrm>
            <a:off x="3237460" y="3293357"/>
            <a:ext cx="254522" cy="90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66ED71-568B-414D-9430-7511831813A5}"/>
              </a:ext>
            </a:extLst>
          </p:cNvPr>
          <p:cNvSpPr/>
          <p:nvPr/>
        </p:nvSpPr>
        <p:spPr>
          <a:xfrm>
            <a:off x="3588212" y="3231254"/>
            <a:ext cx="450186" cy="909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622544-12B2-4B2F-AE7F-B098B4E73DFA}"/>
              </a:ext>
            </a:extLst>
          </p:cNvPr>
          <p:cNvSpPr/>
          <p:nvPr/>
        </p:nvSpPr>
        <p:spPr>
          <a:xfrm>
            <a:off x="4033383" y="3216053"/>
            <a:ext cx="254522" cy="90948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3458B-15A9-4828-98EB-B7B8A0087062}"/>
              </a:ext>
            </a:extLst>
          </p:cNvPr>
          <p:cNvSpPr/>
          <p:nvPr/>
        </p:nvSpPr>
        <p:spPr>
          <a:xfrm>
            <a:off x="3155497" y="3234287"/>
            <a:ext cx="428462" cy="90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97EABB-8D4E-4152-A055-1B047F337625}"/>
              </a:ext>
            </a:extLst>
          </p:cNvPr>
          <p:cNvSpPr/>
          <p:nvPr/>
        </p:nvSpPr>
        <p:spPr>
          <a:xfrm>
            <a:off x="3591729" y="2934057"/>
            <a:ext cx="438133" cy="2995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2E50B5-903D-40BC-937C-DF3E144A88C3}"/>
              </a:ext>
            </a:extLst>
          </p:cNvPr>
          <p:cNvSpPr/>
          <p:nvPr/>
        </p:nvSpPr>
        <p:spPr>
          <a:xfrm>
            <a:off x="4036901" y="2933584"/>
            <a:ext cx="472406" cy="284825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FE4FA3-35F9-4CFB-82D6-BC548AFAF065}"/>
              </a:ext>
            </a:extLst>
          </p:cNvPr>
          <p:cNvSpPr/>
          <p:nvPr/>
        </p:nvSpPr>
        <p:spPr>
          <a:xfrm>
            <a:off x="2888902" y="2934057"/>
            <a:ext cx="698576" cy="302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D9EA12-7705-4392-A098-D398F00C6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01" b="99225" l="1868" r="96121">
                        <a14:foregroundMark x1="2155" y1="3101" x2="19253" y2="18605"/>
                        <a14:foregroundMark x1="19253" y1="18605" x2="26868" y2="39535"/>
                        <a14:foregroundMark x1="4310" y1="68605" x2="24138" y2="90698"/>
                        <a14:foregroundMark x1="24138" y1="90698" x2="71983" y2="99225"/>
                        <a14:foregroundMark x1="71983" y1="99225" x2="89943" y2="92248"/>
                        <a14:foregroundMark x1="89943" y1="92248" x2="96121" y2="46899"/>
                        <a14:foregroundMark x1="96121" y1="46899" x2="83333" y2="60853"/>
                        <a14:foregroundMark x1="2299" y1="96512" x2="37069" y2="99225"/>
                        <a14:foregroundMark x1="37069" y1="99225" x2="50862" y2="93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5532" y="2931282"/>
            <a:ext cx="2018744" cy="7483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02FCA8-C17F-4E1D-BE8E-DB2049EF00DE}"/>
              </a:ext>
            </a:extLst>
          </p:cNvPr>
          <p:cNvSpPr/>
          <p:nvPr/>
        </p:nvSpPr>
        <p:spPr>
          <a:xfrm>
            <a:off x="3256358" y="3333300"/>
            <a:ext cx="107487" cy="1180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CF7003-2A02-475B-B83F-2BE5DAEF3C37}"/>
              </a:ext>
            </a:extLst>
          </p:cNvPr>
          <p:cNvSpPr/>
          <p:nvPr/>
        </p:nvSpPr>
        <p:spPr>
          <a:xfrm>
            <a:off x="3904556" y="3324929"/>
            <a:ext cx="107487" cy="1180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94B796-519A-488E-B6A5-DEACAE49D149}"/>
              </a:ext>
            </a:extLst>
          </p:cNvPr>
          <p:cNvSpPr/>
          <p:nvPr/>
        </p:nvSpPr>
        <p:spPr>
          <a:xfrm>
            <a:off x="4071803" y="3263178"/>
            <a:ext cx="107487" cy="118047"/>
          </a:xfrm>
          <a:prstGeom prst="ellipse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C007D6-FFEF-467B-BABC-BAD0EFB9507C}"/>
              </a:ext>
            </a:extLst>
          </p:cNvPr>
          <p:cNvCxnSpPr/>
          <p:nvPr/>
        </p:nvCxnSpPr>
        <p:spPr>
          <a:xfrm flipV="1">
            <a:off x="3586164" y="2934057"/>
            <a:ext cx="0" cy="297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F96104-2DB5-4B16-8AC8-E3064295C611}"/>
              </a:ext>
            </a:extLst>
          </p:cNvPr>
          <p:cNvCxnSpPr/>
          <p:nvPr/>
        </p:nvCxnSpPr>
        <p:spPr>
          <a:xfrm flipV="1">
            <a:off x="4033382" y="2934057"/>
            <a:ext cx="0" cy="297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1ED21DE-0C5B-472B-B8C2-0970AD3972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97" t="37793" r="40612" b="22199"/>
          <a:stretch/>
        </p:blipFill>
        <p:spPr>
          <a:xfrm>
            <a:off x="6705612" y="3685053"/>
            <a:ext cx="1990714" cy="210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B7B75-7198-4651-91FF-D37E1E4F62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97" t="37795" r="40611" b="22197"/>
          <a:stretch/>
        </p:blipFill>
        <p:spPr>
          <a:xfrm>
            <a:off x="4637581" y="3685053"/>
            <a:ext cx="1990712" cy="2107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EFCEACC-7650-48B4-BE49-3C03236DA01D}"/>
              </a:ext>
            </a:extLst>
          </p:cNvPr>
          <p:cNvSpPr txBox="1"/>
          <p:nvPr/>
        </p:nvSpPr>
        <p:spPr>
          <a:xfrm>
            <a:off x="6705612" y="5917367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Original 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9829F9-A1C5-48FA-B428-BD9225DDC0F2}"/>
              </a:ext>
            </a:extLst>
          </p:cNvPr>
          <p:cNvSpPr txBox="1"/>
          <p:nvPr/>
        </p:nvSpPr>
        <p:spPr>
          <a:xfrm>
            <a:off x="4637581" y="5917367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Watershed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EF6A18-6A1D-DA4A-B628-B12A4769ABD0}"/>
              </a:ext>
            </a:extLst>
          </p:cNvPr>
          <p:cNvSpPr txBox="1"/>
          <p:nvPr/>
        </p:nvSpPr>
        <p:spPr>
          <a:xfrm>
            <a:off x="43390" y="6550223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Slide courtesy: Robert Haase</a:t>
            </a:r>
          </a:p>
        </p:txBody>
      </p:sp>
    </p:spTree>
    <p:extLst>
      <p:ext uri="{BB962C8B-B14F-4D97-AF65-F5344CB8AC3E}">
        <p14:creationId xmlns:p14="http://schemas.microsoft.com/office/powerpoint/2010/main" val="105350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AU" dirty="0"/>
              <a:t>How many regions do we have?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C3972-834E-6844-BBC8-BD419138A964}"/>
              </a:ext>
            </a:extLst>
          </p:cNvPr>
          <p:cNvSpPr txBox="1"/>
          <p:nvPr/>
        </p:nvSpPr>
        <p:spPr>
          <a:xfrm>
            <a:off x="811655" y="6311659"/>
            <a:ext cx="83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Different algorithms expect different input.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3B7246F-E93B-D447-92CF-B573680BE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59" y="1955224"/>
            <a:ext cx="1874298" cy="2241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9A17A187-E057-D246-8389-D49FEF329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23" y="1955225"/>
            <a:ext cx="1876765" cy="224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B7CEC4-FFC9-4440-B7B6-1185C9FCECB9}"/>
              </a:ext>
            </a:extLst>
          </p:cNvPr>
          <p:cNvSpPr txBox="1"/>
          <p:nvPr/>
        </p:nvSpPr>
        <p:spPr>
          <a:xfrm>
            <a:off x="811655" y="4941254"/>
            <a:ext cx="3590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2">
                    <a:lumMod val="75000"/>
                  </a:schemeClr>
                </a:solidFill>
              </a:rPr>
              <a:t>Mask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  or </a:t>
            </a:r>
            <a:r>
              <a:rPr lang="en-AU" b="1" dirty="0">
                <a:solidFill>
                  <a:schemeClr val="tx2">
                    <a:lumMod val="75000"/>
                  </a:schemeClr>
                </a:solidFill>
              </a:rPr>
              <a:t>Binary image 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or </a:t>
            </a:r>
            <a:r>
              <a:rPr lang="en-AU" b="1" dirty="0">
                <a:solidFill>
                  <a:schemeClr val="tx2">
                    <a:lumMod val="75000"/>
                  </a:schemeClr>
                </a:solidFill>
              </a:rPr>
              <a:t>Thresholded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Foreground (255) vs Background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514AB-1D86-9841-836B-C28EC4B9645F}"/>
              </a:ext>
            </a:extLst>
          </p:cNvPr>
          <p:cNvSpPr txBox="1"/>
          <p:nvPr/>
        </p:nvSpPr>
        <p:spPr>
          <a:xfrm>
            <a:off x="4593263" y="4941254"/>
            <a:ext cx="3930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2">
                    <a:lumMod val="75000"/>
                  </a:schemeClr>
                </a:solidFill>
              </a:rPr>
              <a:t>Label image</a:t>
            </a:r>
          </a:p>
          <a:p>
            <a:pPr algn="ctr"/>
            <a:endParaRPr lang="en-AU" b="1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Each region has a unique value (background=0, cell1=1, cell2=2,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10E7B-A344-B049-8781-9FA1D9FB1093}"/>
              </a:ext>
            </a:extLst>
          </p:cNvPr>
          <p:cNvSpPr txBox="1"/>
          <p:nvPr/>
        </p:nvSpPr>
        <p:spPr>
          <a:xfrm>
            <a:off x="3315263" y="2299838"/>
            <a:ext cx="255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tx2">
                    <a:lumMod val="75000"/>
                  </a:schemeClr>
                </a:solidFill>
              </a:rPr>
              <a:t>Connected component labelling</a:t>
            </a:r>
            <a:endParaRPr lang="en-AU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D4D87F-26CE-864F-B5FD-453679074E05}"/>
              </a:ext>
            </a:extLst>
          </p:cNvPr>
          <p:cNvCxnSpPr/>
          <p:nvPr/>
        </p:nvCxnSpPr>
        <p:spPr>
          <a:xfrm>
            <a:off x="3531140" y="3217797"/>
            <a:ext cx="20492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782A42-9BBF-C244-9355-B6FB5589D685}"/>
              </a:ext>
            </a:extLst>
          </p:cNvPr>
          <p:cNvSpPr txBox="1"/>
          <p:nvPr/>
        </p:nvSpPr>
        <p:spPr>
          <a:xfrm>
            <a:off x="3531140" y="4494179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81011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3600" dirty="0"/>
              <a:t>Fiji: Set Measurements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3B3C8-20D9-114C-AEAE-DEC0B1A40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" r="1016"/>
          <a:stretch/>
        </p:blipFill>
        <p:spPr>
          <a:xfrm>
            <a:off x="2706687" y="1816359"/>
            <a:ext cx="3526162" cy="4341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1350C-FF2F-1C4C-BEAE-6C268865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09" y="2313436"/>
            <a:ext cx="1807391" cy="197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4C931-7A96-404A-9C33-65ED8756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40" y="5190723"/>
            <a:ext cx="1375953" cy="1521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41DE7D-630B-1D44-8A05-AEAC50D99471}"/>
              </a:ext>
            </a:extLst>
          </p:cNvPr>
          <p:cNvSpPr txBox="1"/>
          <p:nvPr/>
        </p:nvSpPr>
        <p:spPr>
          <a:xfrm>
            <a:off x="77873" y="1442720"/>
            <a:ext cx="26982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Set the measurements before doing particle analysis. </a:t>
            </a:r>
          </a:p>
          <a:p>
            <a:endParaRPr lang="en-AU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In FIJI, </a:t>
            </a:r>
            <a:r>
              <a:rPr lang="en-AU" i="1" dirty="0" smtClean="0">
                <a:solidFill>
                  <a:schemeClr val="tx2">
                    <a:lumMod val="75000"/>
                  </a:schemeClr>
                </a:solidFill>
              </a:rPr>
              <a:t>Analyze </a:t>
            </a:r>
            <a:r>
              <a:rPr lang="en-AU" i="1" dirty="0">
                <a:solidFill>
                  <a:schemeClr val="tx2">
                    <a:lumMod val="75000"/>
                  </a:schemeClr>
                </a:solidFill>
              </a:rPr>
              <a:t>-&gt; Set Measurements</a:t>
            </a:r>
          </a:p>
          <a:p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Includes option to redirect a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BDED5C-9C0F-8C49-B1A8-1C5B03AAE230}"/>
              </a:ext>
            </a:extLst>
          </p:cNvPr>
          <p:cNvSpPr/>
          <p:nvPr/>
        </p:nvSpPr>
        <p:spPr>
          <a:xfrm>
            <a:off x="2864924" y="6343279"/>
            <a:ext cx="2541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tx2">
                    <a:lumMod val="75000"/>
                  </a:schemeClr>
                </a:solidFill>
              </a:rPr>
              <a:t>Analyse 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these particles…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B93B4-5B46-114B-8E0C-1F9597ED3CF8}"/>
              </a:ext>
            </a:extLst>
          </p:cNvPr>
          <p:cNvSpPr txBox="1"/>
          <p:nvPr/>
        </p:nvSpPr>
        <p:spPr>
          <a:xfrm>
            <a:off x="7031809" y="4689173"/>
            <a:ext cx="2012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…but take measurements (intensity etc) from this image.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14AEF-F3D9-3443-AEC2-DF9F3E57478B}"/>
              </a:ext>
            </a:extLst>
          </p:cNvPr>
          <p:cNvSpPr/>
          <p:nvPr/>
        </p:nvSpPr>
        <p:spPr>
          <a:xfrm>
            <a:off x="3201134" y="5096386"/>
            <a:ext cx="3165765" cy="296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6227A1-11C4-9F45-80CE-D13052F0F188}"/>
              </a:ext>
            </a:extLst>
          </p:cNvPr>
          <p:cNvCxnSpPr>
            <a:cxnSpLocks/>
          </p:cNvCxnSpPr>
          <p:nvPr/>
        </p:nvCxnSpPr>
        <p:spPr>
          <a:xfrm>
            <a:off x="1802991" y="4235833"/>
            <a:ext cx="1278311" cy="896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02E7CF-F448-7346-B3BD-D639938B1D61}"/>
              </a:ext>
            </a:extLst>
          </p:cNvPr>
          <p:cNvCxnSpPr>
            <a:cxnSpLocks/>
          </p:cNvCxnSpPr>
          <p:nvPr/>
        </p:nvCxnSpPr>
        <p:spPr>
          <a:xfrm>
            <a:off x="2455159" y="6543822"/>
            <a:ext cx="409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412BB9-2BE7-2B44-8815-E0E8437C50BF}"/>
              </a:ext>
            </a:extLst>
          </p:cNvPr>
          <p:cNvCxnSpPr>
            <a:cxnSpLocks/>
          </p:cNvCxnSpPr>
          <p:nvPr/>
        </p:nvCxnSpPr>
        <p:spPr>
          <a:xfrm rot="5400000">
            <a:off x="7730621" y="4394749"/>
            <a:ext cx="409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F24695-958D-7442-8460-4D96F6E71E9B}"/>
              </a:ext>
            </a:extLst>
          </p:cNvPr>
          <p:cNvCxnSpPr>
            <a:cxnSpLocks/>
          </p:cNvCxnSpPr>
          <p:nvPr/>
        </p:nvCxnSpPr>
        <p:spPr>
          <a:xfrm flipH="1">
            <a:off x="6411360" y="4130351"/>
            <a:ext cx="739506" cy="895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6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Fiji: Particle Analyzer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96FB1-B86C-EA40-88CF-2FD9AC18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Fiji: </a:t>
            </a:r>
            <a:r>
              <a:rPr lang="en-US" i="1" dirty="0"/>
              <a:t>Analyze &gt; Analyze Particles …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C8E71D7-5ACD-EF4F-8B9F-1BC74ED16876}"/>
              </a:ext>
            </a:extLst>
          </p:cNvPr>
          <p:cNvSpPr/>
          <p:nvPr/>
        </p:nvSpPr>
        <p:spPr>
          <a:xfrm>
            <a:off x="3742624" y="2731092"/>
            <a:ext cx="1157367" cy="72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C3CF0-FA30-CD44-A33E-F83CB3C53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" r="304"/>
          <a:stretch/>
        </p:blipFill>
        <p:spPr>
          <a:xfrm>
            <a:off x="1018161" y="4799212"/>
            <a:ext cx="2305024" cy="37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0EA90F-EE3E-A349-81A7-76F45210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860" y="2141347"/>
            <a:ext cx="1707007" cy="171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8C2095-0AC6-8842-B768-09342E7177A1}"/>
              </a:ext>
            </a:extLst>
          </p:cNvPr>
          <p:cNvSpPr/>
          <p:nvPr/>
        </p:nvSpPr>
        <p:spPr>
          <a:xfrm>
            <a:off x="2616631" y="2701746"/>
            <a:ext cx="489898" cy="32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4392C3-9DD7-4F44-8CD1-A6B3A3AF3502}"/>
              </a:ext>
            </a:extLst>
          </p:cNvPr>
          <p:cNvCxnSpPr>
            <a:cxnSpLocks/>
          </p:cNvCxnSpPr>
          <p:nvPr/>
        </p:nvCxnSpPr>
        <p:spPr>
          <a:xfrm flipH="1">
            <a:off x="2189585" y="3384289"/>
            <a:ext cx="1334338" cy="1323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73AEA85-12A6-7C41-98B3-79F98CCDD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792" y="3489108"/>
            <a:ext cx="1915297" cy="1190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B9940C-9364-F546-BF3C-F5C7749A64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8" t="-875" r="812" b="14922"/>
          <a:stretch/>
        </p:blipFill>
        <p:spPr>
          <a:xfrm>
            <a:off x="4143375" y="4381286"/>
            <a:ext cx="1533525" cy="177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262FAF-4FE3-F946-9F09-F289CE52B65B}"/>
              </a:ext>
            </a:extLst>
          </p:cNvPr>
          <p:cNvCxnSpPr>
            <a:cxnSpLocks/>
          </p:cNvCxnSpPr>
          <p:nvPr/>
        </p:nvCxnSpPr>
        <p:spPr>
          <a:xfrm flipV="1">
            <a:off x="4856615" y="2040982"/>
            <a:ext cx="1834855" cy="785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6AB880-B8D3-474E-9F02-1D96948E280B}"/>
              </a:ext>
            </a:extLst>
          </p:cNvPr>
          <p:cNvCxnSpPr>
            <a:cxnSpLocks/>
          </p:cNvCxnSpPr>
          <p:nvPr/>
        </p:nvCxnSpPr>
        <p:spPr>
          <a:xfrm>
            <a:off x="3635253" y="3565958"/>
            <a:ext cx="401732" cy="860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63FB5528-C1EB-0544-9561-B57E3668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83" y="1927327"/>
            <a:ext cx="1531515" cy="187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92F7C2-49EA-E74F-B080-D9D2BE9BB7C7}"/>
              </a:ext>
            </a:extLst>
          </p:cNvPr>
          <p:cNvCxnSpPr>
            <a:cxnSpLocks/>
          </p:cNvCxnSpPr>
          <p:nvPr/>
        </p:nvCxnSpPr>
        <p:spPr>
          <a:xfrm>
            <a:off x="4255686" y="3141600"/>
            <a:ext cx="1992714" cy="440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5">
            <a:extLst>
              <a:ext uri="{FF2B5EF4-FFF2-40B4-BE49-F238E27FC236}">
                <a16:creationId xmlns:a16="http://schemas.microsoft.com/office/drawing/2014/main" id="{92D24F72-908A-D242-8FC2-DD1A5490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73" y="1256953"/>
            <a:ext cx="1468597" cy="180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0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Optimizing the Segmentation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6" y="1406414"/>
            <a:ext cx="2016224" cy="229875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07704" y="1528970"/>
            <a:ext cx="2880320" cy="2952328"/>
            <a:chOff x="1907704" y="1772816"/>
            <a:chExt cx="2880320" cy="29523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7704" y="2420888"/>
              <a:ext cx="2021840" cy="2304256"/>
            </a:xfrm>
            <a:prstGeom prst="rect">
              <a:avLst/>
            </a:prstGeom>
          </p:spPr>
        </p:pic>
        <p:cxnSp>
          <p:nvCxnSpPr>
            <p:cNvPr id="11" name="Curved Connector 10"/>
            <p:cNvCxnSpPr>
              <a:cxnSpLocks/>
              <a:endCxn id="6" idx="0"/>
            </p:cNvCxnSpPr>
            <p:nvPr/>
          </p:nvCxnSpPr>
          <p:spPr>
            <a:xfrm>
              <a:off x="2195736" y="1844825"/>
              <a:ext cx="722888" cy="576063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699792" y="1772816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35896" y="2321058"/>
            <a:ext cx="4032448" cy="2952328"/>
            <a:chOff x="3635896" y="2564904"/>
            <a:chExt cx="4032448" cy="29523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5896" y="3212976"/>
              <a:ext cx="2009823" cy="2304256"/>
            </a:xfrm>
            <a:prstGeom prst="rect">
              <a:avLst/>
            </a:prstGeom>
          </p:spPr>
        </p:pic>
        <p:cxnSp>
          <p:nvCxnSpPr>
            <p:cNvPr id="14" name="Curved Connector 13"/>
            <p:cNvCxnSpPr>
              <a:endCxn id="7" idx="0"/>
            </p:cNvCxnSpPr>
            <p:nvPr/>
          </p:nvCxnSpPr>
          <p:spPr>
            <a:xfrm>
              <a:off x="3923928" y="2721620"/>
              <a:ext cx="716880" cy="4913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355976" y="2564904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Segmentation / Regionalisation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64088" y="3041138"/>
            <a:ext cx="3528392" cy="3024336"/>
            <a:chOff x="5364088" y="3284984"/>
            <a:chExt cx="3528392" cy="30243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4088" y="4005064"/>
              <a:ext cx="2021840" cy="2304256"/>
            </a:xfrm>
            <a:prstGeom prst="rect">
              <a:avLst/>
            </a:prstGeom>
          </p:spPr>
        </p:pic>
        <p:cxnSp>
          <p:nvCxnSpPr>
            <p:cNvPr id="22" name="Curved Connector 21"/>
            <p:cNvCxnSpPr/>
            <p:nvPr/>
          </p:nvCxnSpPr>
          <p:spPr>
            <a:xfrm>
              <a:off x="5652120" y="3513708"/>
              <a:ext cx="716880" cy="4913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012160" y="3284984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 / correction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380312" y="3545194"/>
            <a:ext cx="3203848" cy="3042008"/>
            <a:chOff x="7380312" y="3789040"/>
            <a:chExt cx="3203848" cy="304200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b="13589"/>
            <a:stretch/>
          </p:blipFill>
          <p:spPr>
            <a:xfrm>
              <a:off x="7668344" y="4528792"/>
              <a:ext cx="883602" cy="2302256"/>
            </a:xfrm>
            <a:prstGeom prst="rect">
              <a:avLst/>
            </a:prstGeom>
          </p:spPr>
        </p:pic>
        <p:cxnSp>
          <p:nvCxnSpPr>
            <p:cNvPr id="23" name="Curved Connector 22"/>
            <p:cNvCxnSpPr/>
            <p:nvPr/>
          </p:nvCxnSpPr>
          <p:spPr>
            <a:xfrm>
              <a:off x="7380312" y="4077072"/>
              <a:ext cx="716880" cy="4913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703840" y="3789040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Measurement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23B70-FF90-5D4E-8316-B37054B72FE6}"/>
              </a:ext>
            </a:extLst>
          </p:cNvPr>
          <p:cNvGrpSpPr/>
          <p:nvPr/>
        </p:nvGrpSpPr>
        <p:grpSpPr>
          <a:xfrm>
            <a:off x="1164919" y="3705167"/>
            <a:ext cx="6428610" cy="2881781"/>
            <a:chOff x="1164919" y="3705167"/>
            <a:chExt cx="6428610" cy="2881781"/>
          </a:xfrm>
        </p:grpSpPr>
        <p:cxnSp>
          <p:nvCxnSpPr>
            <p:cNvPr id="34" name="Curved Connector 33"/>
            <p:cNvCxnSpPr/>
            <p:nvPr/>
          </p:nvCxnSpPr>
          <p:spPr>
            <a:xfrm rot="10800000">
              <a:off x="2915816" y="4481298"/>
              <a:ext cx="720081" cy="653575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1164919" y="3705167"/>
              <a:ext cx="6428610" cy="2881781"/>
              <a:chOff x="1164919" y="3705167"/>
              <a:chExt cx="6428610" cy="2881781"/>
            </a:xfrm>
          </p:grpSpPr>
          <p:cxnSp>
            <p:nvCxnSpPr>
              <p:cNvPr id="31" name="Curved Connector 30"/>
              <p:cNvCxnSpPr>
                <a:endCxn id="5" idx="2"/>
              </p:cNvCxnSpPr>
              <p:nvPr/>
            </p:nvCxnSpPr>
            <p:spPr>
              <a:xfrm rot="10800000">
                <a:off x="1164919" y="3705167"/>
                <a:ext cx="720081" cy="65357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urved Connector 34"/>
              <p:cNvCxnSpPr/>
              <p:nvPr/>
            </p:nvCxnSpPr>
            <p:spPr>
              <a:xfrm rot="10800000">
                <a:off x="4644008" y="5273390"/>
                <a:ext cx="720081" cy="65357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35"/>
              <p:cNvCxnSpPr>
                <a:cxnSpLocks/>
              </p:cNvCxnSpPr>
              <p:nvPr/>
            </p:nvCxnSpPr>
            <p:spPr>
              <a:xfrm rot="10800000">
                <a:off x="6732241" y="6082892"/>
                <a:ext cx="861288" cy="50405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94FC4E-3DD1-D547-A494-2EE5B8B17F85}"/>
              </a:ext>
            </a:extLst>
          </p:cNvPr>
          <p:cNvGrpSpPr/>
          <p:nvPr/>
        </p:nvGrpSpPr>
        <p:grpSpPr>
          <a:xfrm>
            <a:off x="1164918" y="3705166"/>
            <a:ext cx="4176466" cy="2248760"/>
            <a:chOff x="1164918" y="3705166"/>
            <a:chExt cx="4176466" cy="2248760"/>
          </a:xfrm>
        </p:grpSpPr>
        <p:cxnSp>
          <p:nvCxnSpPr>
            <p:cNvPr id="43" name="Curved Connector 42"/>
            <p:cNvCxnSpPr>
              <a:endCxn id="5" idx="2"/>
            </p:cNvCxnSpPr>
            <p:nvPr/>
          </p:nvCxnSpPr>
          <p:spPr>
            <a:xfrm rot="10800000">
              <a:off x="1164918" y="3705166"/>
              <a:ext cx="2448274" cy="152317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>
              <a:endCxn id="5" idx="2"/>
            </p:cNvCxnSpPr>
            <p:nvPr/>
          </p:nvCxnSpPr>
          <p:spPr>
            <a:xfrm rot="10800000">
              <a:off x="1164918" y="3705166"/>
              <a:ext cx="4176466" cy="224876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F2B48E-3CB3-CA4E-88BA-84698A267353}"/>
              </a:ext>
            </a:extLst>
          </p:cNvPr>
          <p:cNvSpPr txBox="1"/>
          <p:nvPr/>
        </p:nvSpPr>
        <p:spPr>
          <a:xfrm>
            <a:off x="343776" y="5555621"/>
            <a:ext cx="308244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Results not good?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Change analysis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Change imaging settings</a:t>
            </a:r>
          </a:p>
        </p:txBody>
      </p:sp>
    </p:spTree>
    <p:extLst>
      <p:ext uri="{BB962C8B-B14F-4D97-AF65-F5344CB8AC3E}">
        <p14:creationId xmlns:p14="http://schemas.microsoft.com/office/powerpoint/2010/main" val="35693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F1FB-76C4-E548-A1DA-01B916D1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Add-on: ROI versus Mask (Fiji)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80CA-ACB3-E34E-A295-8AD9DE827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ROIs and Masks in Fiji can be converted into each other.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A2D1B-BF10-0B4E-A677-B36DA131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7" y="2821615"/>
            <a:ext cx="14224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685B0-650C-F846-91D3-514549E2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95" y="2821615"/>
            <a:ext cx="1384300" cy="19050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2139568-1B23-9945-AE32-4D87740BA531}"/>
              </a:ext>
            </a:extLst>
          </p:cNvPr>
          <p:cNvSpPr/>
          <p:nvPr/>
        </p:nvSpPr>
        <p:spPr>
          <a:xfrm>
            <a:off x="3074858" y="3349663"/>
            <a:ext cx="2302136" cy="79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5500A-ED53-2148-A342-3DE00AC09DE3}"/>
              </a:ext>
            </a:extLst>
          </p:cNvPr>
          <p:cNvSpPr txBox="1"/>
          <p:nvPr/>
        </p:nvSpPr>
        <p:spPr>
          <a:xfrm>
            <a:off x="2587998" y="2657164"/>
            <a:ext cx="347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 &gt; Selection &gt; Create Selection</a:t>
            </a:r>
          </a:p>
          <a:p>
            <a:r>
              <a:rPr lang="en-US" i="1" dirty="0"/>
              <a:t>Edit &gt; Selection &gt; Restore Selection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B74AE15-EC64-A24D-AB93-B66563F662E7}"/>
              </a:ext>
            </a:extLst>
          </p:cNvPr>
          <p:cNvSpPr/>
          <p:nvPr/>
        </p:nvSpPr>
        <p:spPr>
          <a:xfrm rot="10800000">
            <a:off x="3074858" y="4237612"/>
            <a:ext cx="2302136" cy="7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DDCC1-D53D-AA44-BFC0-32AF121DB4AD}"/>
              </a:ext>
            </a:extLst>
          </p:cNvPr>
          <p:cNvSpPr txBox="1"/>
          <p:nvPr/>
        </p:nvSpPr>
        <p:spPr>
          <a:xfrm>
            <a:off x="2719009" y="4344743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 &gt; Selection &gt; Create Mask</a:t>
            </a:r>
          </a:p>
        </p:txBody>
      </p:sp>
    </p:spTree>
    <p:extLst>
      <p:ext uri="{BB962C8B-B14F-4D97-AF65-F5344CB8AC3E}">
        <p14:creationId xmlns:p14="http://schemas.microsoft.com/office/powerpoint/2010/main" val="124824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F0A3-54E4-8947-ACBF-CD3F32CC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Add-on: Selection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47E75C-A981-114F-88F8-2C4A6C38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ROI selections can also be inverted to select the background.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30BB7-85DF-3445-AD0C-77F1ABEA8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8" t="12274" r="15894" b="24252"/>
          <a:stretch/>
        </p:blipFill>
        <p:spPr>
          <a:xfrm>
            <a:off x="457200" y="2534090"/>
            <a:ext cx="2043454" cy="1626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2D99-0F32-2347-A016-4E0AF563D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1" t="12543" r="16041" b="24597"/>
          <a:stretch/>
        </p:blipFill>
        <p:spPr>
          <a:xfrm>
            <a:off x="6010170" y="2539176"/>
            <a:ext cx="2043454" cy="162169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DD48C38-BA47-0C40-A604-849E96FD87CA}"/>
              </a:ext>
            </a:extLst>
          </p:cNvPr>
          <p:cNvSpPr/>
          <p:nvPr/>
        </p:nvSpPr>
        <p:spPr>
          <a:xfrm>
            <a:off x="3074858" y="3044860"/>
            <a:ext cx="2302136" cy="79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72EEA-E118-4949-B11E-836B41B780E3}"/>
              </a:ext>
            </a:extLst>
          </p:cNvPr>
          <p:cNvSpPr txBox="1"/>
          <p:nvPr/>
        </p:nvSpPr>
        <p:spPr>
          <a:xfrm>
            <a:off x="2587998" y="2352361"/>
            <a:ext cx="347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 &gt; Selection &gt; Create Selection</a:t>
            </a:r>
          </a:p>
          <a:p>
            <a:r>
              <a:rPr lang="en-US" i="1" dirty="0"/>
              <a:t>Edit &gt; Selection &gt; Restore Selection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64B29D-9B1B-1449-9FB1-245D877C7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26" t="12376" r="15773" b="24653"/>
          <a:stretch/>
        </p:blipFill>
        <p:spPr>
          <a:xfrm>
            <a:off x="6010170" y="4781265"/>
            <a:ext cx="2043455" cy="1603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4E2B21-193A-BD43-8D11-F78B60EDC16F}"/>
              </a:ext>
            </a:extLst>
          </p:cNvPr>
          <p:cNvSpPr txBox="1"/>
          <p:nvPr/>
        </p:nvSpPr>
        <p:spPr>
          <a:xfrm>
            <a:off x="5405264" y="4235937"/>
            <a:ext cx="306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 &gt; Selection &gt; Make inverse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0B19EB-7AE0-9145-89A9-3E5F943E9076}"/>
              </a:ext>
            </a:extLst>
          </p:cNvPr>
          <p:cNvSpPr/>
          <p:nvPr/>
        </p:nvSpPr>
        <p:spPr>
          <a:xfrm rot="5400000">
            <a:off x="8141245" y="4375897"/>
            <a:ext cx="781971" cy="72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8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ADCFD6-2595-8040-886F-83029013E5A1}"/>
              </a:ext>
            </a:extLst>
          </p:cNvPr>
          <p:cNvSpPr txBox="1">
            <a:spLocks/>
          </p:cNvSpPr>
          <p:nvPr/>
        </p:nvSpPr>
        <p:spPr>
          <a:xfrm>
            <a:off x="507852" y="1293780"/>
            <a:ext cx="7827626" cy="436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 great library for segmentation and post-processing.</a:t>
            </a:r>
          </a:p>
          <a:p>
            <a:r>
              <a:rPr lang="en-US" sz="1800" dirty="0"/>
              <a:t>Well documented! (https://imagej.net/MorphoLibJ)</a:t>
            </a:r>
          </a:p>
          <a:p>
            <a:r>
              <a:rPr lang="en-US" sz="1800" dirty="0"/>
              <a:t>Subscribe to the update site: </a:t>
            </a:r>
            <a:r>
              <a:rPr lang="en-US" sz="1800" i="1" dirty="0" smtClean="0"/>
              <a:t>Help &gt; Update…&gt; Manage </a:t>
            </a:r>
            <a:r>
              <a:rPr lang="en-US" sz="1800" i="1" dirty="0"/>
              <a:t>Update </a:t>
            </a:r>
            <a:r>
              <a:rPr lang="en-US" sz="1800" i="1" dirty="0" smtClean="0"/>
              <a:t>Sites.</a:t>
            </a:r>
            <a:r>
              <a:rPr lang="en-US" sz="1800" dirty="0" smtClean="0"/>
              <a:t>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A</a:t>
            </a:r>
            <a:r>
              <a:rPr lang="en-US" sz="1800" dirty="0" smtClean="0"/>
              <a:t>dd </a:t>
            </a:r>
            <a:r>
              <a:rPr lang="en-US" sz="1800" b="1" dirty="0"/>
              <a:t>IJPB-plugins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			</a:t>
            </a:r>
            <a:r>
              <a:rPr lang="en-US" sz="1800" b="1" dirty="0"/>
              <a:t>Some useful tools for post-processing: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Add-on: MorphoLibJ (Fiji)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32B0B-5CFC-BC4D-81E0-9EFB247F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238" y="984640"/>
            <a:ext cx="3035030" cy="1045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E86094-9F48-904A-B835-9D0B1A587EA0}"/>
              </a:ext>
            </a:extLst>
          </p:cNvPr>
          <p:cNvSpPr txBox="1"/>
          <p:nvPr/>
        </p:nvSpPr>
        <p:spPr>
          <a:xfrm>
            <a:off x="656859" y="3349769"/>
            <a:ext cx="1999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Remove </a:t>
            </a:r>
            <a:r>
              <a:rPr lang="en-US" sz="1600" dirty="0" smtClean="0"/>
              <a:t>small</a:t>
            </a:r>
            <a:r>
              <a:rPr lang="de-DE" sz="1600" dirty="0" smtClean="0"/>
              <a:t> </a:t>
            </a:r>
            <a:r>
              <a:rPr lang="de-DE" sz="1600" dirty="0"/>
              <a:t>regions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212B6-00B6-3340-8C74-B12AC45E9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99" y="5881089"/>
            <a:ext cx="1530577" cy="881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45A820-6B89-E344-A758-C8BDE8E8E3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85" t="-595" r="70907" b="63631"/>
          <a:stretch/>
        </p:blipFill>
        <p:spPr>
          <a:xfrm>
            <a:off x="3048223" y="3663588"/>
            <a:ext cx="1524769" cy="5933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ECF79-EA8C-C642-880B-0FB4933D90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38" r="30763" b="44644"/>
          <a:stretch/>
        </p:blipFill>
        <p:spPr>
          <a:xfrm>
            <a:off x="3399751" y="4047588"/>
            <a:ext cx="2036322" cy="888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42A76-E33E-2744-98CF-DCBDBB56E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237" t="45862"/>
          <a:stretch/>
        </p:blipFill>
        <p:spPr>
          <a:xfrm>
            <a:off x="4238171" y="4596790"/>
            <a:ext cx="1602163" cy="8690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918A4-1BBD-9141-A185-0A0113455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18" y="3740069"/>
            <a:ext cx="1713129" cy="1919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59E969-C7C3-CC4F-B936-AE59BEF2E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311" y="3954848"/>
            <a:ext cx="1702077" cy="1899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9B57F0-46ED-F24B-B767-B2B8B8779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324" y="3336043"/>
            <a:ext cx="2429755" cy="29031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FFFDE3-6233-F447-8D5F-DC75488C6A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845" y="3778981"/>
            <a:ext cx="2506517" cy="29899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CC88CA-76AA-174F-9ECB-711A8C5D5167}"/>
              </a:ext>
            </a:extLst>
          </p:cNvPr>
          <p:cNvSpPr txBox="1"/>
          <p:nvPr/>
        </p:nvSpPr>
        <p:spPr>
          <a:xfrm>
            <a:off x="6425525" y="2975362"/>
            <a:ext cx="1782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Keep </a:t>
            </a:r>
            <a:r>
              <a:rPr lang="en-US" sz="1600" dirty="0" smtClean="0"/>
              <a:t>largest</a:t>
            </a:r>
            <a:r>
              <a:rPr lang="de-DE" sz="1600" dirty="0" smtClean="0"/>
              <a:t> </a:t>
            </a:r>
            <a:r>
              <a:rPr lang="en-US" sz="1600" dirty="0" smtClean="0"/>
              <a:t>region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E704D-DF24-2E43-87B3-900F44394331}"/>
              </a:ext>
            </a:extLst>
          </p:cNvPr>
          <p:cNvSpPr/>
          <p:nvPr/>
        </p:nvSpPr>
        <p:spPr>
          <a:xfrm>
            <a:off x="4238171" y="5273978"/>
            <a:ext cx="1602163" cy="211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8B7866-9826-C74D-86E5-D94DD9F88E0E}"/>
              </a:ext>
            </a:extLst>
          </p:cNvPr>
          <p:cNvSpPr/>
          <p:nvPr/>
        </p:nvSpPr>
        <p:spPr>
          <a:xfrm>
            <a:off x="4228892" y="5065758"/>
            <a:ext cx="1602163" cy="211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90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  <p:bldP spid="11" grpId="0"/>
      <p:bldP spid="22" grpId="0"/>
      <p:bldP spid="23" grpId="0" animBg="1"/>
      <p:bldP spid="23" grpId="1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6D79-05D0-6449-9683-E564CDF7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91395-90EE-0043-BDE1-A7A36715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37" y="1652751"/>
            <a:ext cx="4133193" cy="4133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1D4BD-ACD4-D74F-91E5-BC1D172C2FA6}"/>
              </a:ext>
            </a:extLst>
          </p:cNvPr>
          <p:cNvSpPr txBox="1"/>
          <p:nvPr/>
        </p:nvSpPr>
        <p:spPr>
          <a:xfrm>
            <a:off x="0" y="6581001"/>
            <a:ext cx="339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obtained from Elnaz Fazeli, </a:t>
            </a:r>
            <a:r>
              <a:rPr lang="en-US" sz="1200" dirty="0" smtClean="0"/>
              <a:t>University </a:t>
            </a:r>
            <a:r>
              <a:rPr lang="en-US" sz="1200" dirty="0"/>
              <a:t>of Turku</a:t>
            </a:r>
          </a:p>
        </p:txBody>
      </p:sp>
    </p:spTree>
    <p:extLst>
      <p:ext uri="{BB962C8B-B14F-4D97-AF65-F5344CB8AC3E}">
        <p14:creationId xmlns:p14="http://schemas.microsoft.com/office/powerpoint/2010/main" val="208032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Exercise: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/>
              <a:t>Segment cells, measure each cell brightness, and get cell count. (Cell_2D_bg.tif</a:t>
            </a:r>
            <a:r>
              <a:rPr lang="en-US" sz="1500" b="1" dirty="0" smtClean="0"/>
              <a:t>)</a:t>
            </a:r>
          </a:p>
          <a:p>
            <a:pPr marL="0" indent="0">
              <a:buNone/>
            </a:pPr>
            <a:endParaRPr lang="en-US" sz="1500" b="1" dirty="0" smtClean="0"/>
          </a:p>
          <a:p>
            <a:r>
              <a:rPr lang="en-US" sz="1500" dirty="0" smtClean="0"/>
              <a:t>Duplicate image and work on it </a:t>
            </a:r>
            <a:endParaRPr lang="en-US" sz="1500" dirty="0"/>
          </a:p>
          <a:p>
            <a:r>
              <a:rPr lang="en-US" sz="1500" dirty="0"/>
              <a:t>Preprocess with gaussian blur</a:t>
            </a:r>
          </a:p>
          <a:p>
            <a:r>
              <a:rPr lang="en-US" sz="1500" dirty="0"/>
              <a:t>Subtract background</a:t>
            </a:r>
          </a:p>
          <a:p>
            <a:r>
              <a:rPr lang="en-US" sz="1500" dirty="0"/>
              <a:t>Duplicate this image to re-use for measurements.</a:t>
            </a:r>
          </a:p>
          <a:p>
            <a:r>
              <a:rPr lang="en-US" sz="1500" dirty="0"/>
              <a:t>Threshold</a:t>
            </a:r>
          </a:p>
          <a:p>
            <a:r>
              <a:rPr lang="en-US" sz="1500" dirty="0"/>
              <a:t>Optional: Open/Close, Watershed </a:t>
            </a:r>
          </a:p>
          <a:p>
            <a:r>
              <a:rPr lang="en-US" sz="1500" dirty="0"/>
              <a:t>Set measurements (Don’t forget to </a:t>
            </a:r>
            <a:r>
              <a:rPr lang="en-US" sz="1500" b="1" dirty="0"/>
              <a:t>redirect</a:t>
            </a:r>
            <a:r>
              <a:rPr lang="en-US" sz="1500" dirty="0"/>
              <a:t>)</a:t>
            </a:r>
          </a:p>
          <a:p>
            <a:r>
              <a:rPr lang="en-US" sz="1500" dirty="0"/>
              <a:t>Analyze particles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en-US" sz="1500" b="1" dirty="0"/>
              <a:t>Tips:</a:t>
            </a:r>
          </a:p>
          <a:p>
            <a:r>
              <a:rPr lang="en-US" sz="1500" dirty="0"/>
              <a:t>Use the search bar (key L) if you don’t find a command.</a:t>
            </a:r>
          </a:p>
          <a:p>
            <a:r>
              <a:rPr lang="en-US" sz="1500" dirty="0"/>
              <a:t>Duplicate your image regularly as backup (</a:t>
            </a:r>
            <a:r>
              <a:rPr lang="en-US" sz="1500" dirty="0" smtClean="0"/>
              <a:t>Cmd/Ctrl + Shift + D</a:t>
            </a:r>
            <a:r>
              <a:rPr lang="en-US" sz="1500" dirty="0"/>
              <a:t>) </a:t>
            </a:r>
            <a:r>
              <a:rPr lang="en-US" sz="1500" dirty="0">
                <a:sym typeface="Wingdings" pitchFamily="2" charset="2"/>
              </a:rPr>
              <a:t></a:t>
            </a:r>
          </a:p>
          <a:p>
            <a:r>
              <a:rPr lang="en-US" sz="1500" dirty="0">
                <a:sym typeface="Wingdings" pitchFamily="2" charset="2"/>
              </a:rPr>
              <a:t>Use the ‘Preview’ buttons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b="1" dirty="0"/>
              <a:t>More datasets to segment:</a:t>
            </a:r>
          </a:p>
          <a:p>
            <a:r>
              <a:rPr lang="en-US" sz="1500" dirty="0"/>
              <a:t>cell_chain.png, </a:t>
            </a:r>
            <a:r>
              <a:rPr lang="en-US" sz="1500" dirty="0" err="1" smtClean="0"/>
              <a:t>cell_colony.tif</a:t>
            </a:r>
            <a:r>
              <a:rPr lang="en-US" sz="1500" dirty="0"/>
              <a:t>, </a:t>
            </a:r>
            <a:r>
              <a:rPr lang="en-US" sz="1500" dirty="0" smtClean="0"/>
              <a:t>AS_09125_050116000001_L15f00d0_slice1_channel1.tif </a:t>
            </a:r>
            <a:r>
              <a:rPr lang="en-US" sz="1500" dirty="0"/>
              <a:t>(use Binary &gt; Open or MorpholibJ to remove small regions)</a:t>
            </a:r>
          </a:p>
          <a:p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3BF1C-11D0-544A-AF0B-8A9D08F3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48" y="2232828"/>
            <a:ext cx="2261924" cy="21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63AF-E9E2-A143-B4F6-7A2AEBD8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B8FF1-EDC7-794B-B17A-A1BC0DCD0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an image with an overlay in red and a Roi selection in yellow.</a:t>
            </a:r>
          </a:p>
          <a:p>
            <a:r>
              <a:rPr lang="en-US" dirty="0"/>
              <a:t>When you press the key M (measure), which region will be measured?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76DB-64DA-F540-A612-30E6E548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72" y="2326640"/>
            <a:ext cx="3461407" cy="264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C6067-925C-784F-A31B-2AF560A5D0C4}"/>
              </a:ext>
            </a:extLst>
          </p:cNvPr>
          <p:cNvSpPr txBox="1"/>
          <p:nvPr/>
        </p:nvSpPr>
        <p:spPr>
          <a:xfrm>
            <a:off x="684456" y="5136768"/>
            <a:ext cx="1847381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Overlay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6D4D-E9D5-A146-99FC-D11C583A3733}"/>
              </a:ext>
            </a:extLst>
          </p:cNvPr>
          <p:cNvSpPr txBox="1"/>
          <p:nvPr/>
        </p:nvSpPr>
        <p:spPr>
          <a:xfrm>
            <a:off x="3486763" y="5131194"/>
            <a:ext cx="1847381" cy="648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Full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569BB-8EDC-F743-BF62-1BF7BD272728}"/>
              </a:ext>
            </a:extLst>
          </p:cNvPr>
          <p:cNvSpPr txBox="1"/>
          <p:nvPr/>
        </p:nvSpPr>
        <p:spPr>
          <a:xfrm>
            <a:off x="6289070" y="5131194"/>
            <a:ext cx="1847381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293683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9EBD24-AB85-6743-B17A-255474AAED34}"/>
              </a:ext>
            </a:extLst>
          </p:cNvPr>
          <p:cNvGrpSpPr/>
          <p:nvPr/>
        </p:nvGrpSpPr>
        <p:grpSpPr>
          <a:xfrm>
            <a:off x="4730345" y="1123013"/>
            <a:ext cx="4032025" cy="2417669"/>
            <a:chOff x="319194" y="1277750"/>
            <a:chExt cx="4032025" cy="24176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A61EB23-3F36-614F-8873-54C04E498EF4}"/>
                </a:ext>
              </a:extLst>
            </p:cNvPr>
            <p:cNvSpPr/>
            <p:nvPr/>
          </p:nvSpPr>
          <p:spPr>
            <a:xfrm>
              <a:off x="319194" y="1277750"/>
              <a:ext cx="4032025" cy="241766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D10E8A-2167-254C-9135-521512772836}"/>
                </a:ext>
              </a:extLst>
            </p:cNvPr>
            <p:cNvSpPr txBox="1"/>
            <p:nvPr/>
          </p:nvSpPr>
          <p:spPr>
            <a:xfrm>
              <a:off x="549949" y="1399147"/>
              <a:ext cx="342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Watershed: split regions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ADA95-52E5-6F41-B314-27BE6CBDBF60}"/>
              </a:ext>
            </a:extLst>
          </p:cNvPr>
          <p:cNvGrpSpPr/>
          <p:nvPr/>
        </p:nvGrpSpPr>
        <p:grpSpPr>
          <a:xfrm>
            <a:off x="427416" y="3776715"/>
            <a:ext cx="8334954" cy="2620047"/>
            <a:chOff x="427416" y="3776715"/>
            <a:chExt cx="8334954" cy="262004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CF185B-EAED-7148-96AE-317DE30BC10A}"/>
                </a:ext>
              </a:extLst>
            </p:cNvPr>
            <p:cNvGrpSpPr/>
            <p:nvPr/>
          </p:nvGrpSpPr>
          <p:grpSpPr>
            <a:xfrm>
              <a:off x="427416" y="3776715"/>
              <a:ext cx="8334954" cy="2620047"/>
              <a:chOff x="120356" y="595128"/>
              <a:chExt cx="8997646" cy="2620047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2A9BAF99-D336-3841-A898-7F679B1C45A4}"/>
                  </a:ext>
                </a:extLst>
              </p:cNvPr>
              <p:cNvSpPr/>
              <p:nvPr/>
            </p:nvSpPr>
            <p:spPr>
              <a:xfrm>
                <a:off x="120356" y="595128"/>
                <a:ext cx="8997646" cy="262004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256F84D-0122-3E40-917C-074A5E7BDE56}"/>
                  </a:ext>
                </a:extLst>
              </p:cNvPr>
              <p:cNvGrpSpPr/>
              <p:nvPr/>
            </p:nvGrpSpPr>
            <p:grpSpPr>
              <a:xfrm>
                <a:off x="803479" y="1048469"/>
                <a:ext cx="5926005" cy="325990"/>
                <a:chOff x="1556511" y="1048469"/>
                <a:chExt cx="5926005" cy="325990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C659AB-B3E2-3249-BD26-E94F34F80B0A}"/>
                    </a:ext>
                  </a:extLst>
                </p:cNvPr>
                <p:cNvSpPr txBox="1"/>
                <p:nvPr/>
              </p:nvSpPr>
              <p:spPr>
                <a:xfrm>
                  <a:off x="1556511" y="1066682"/>
                  <a:ext cx="19940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chemeClr val="tx2">
                          <a:lumMod val="75000"/>
                        </a:schemeClr>
                      </a:solidFill>
                    </a:rPr>
                    <a:t>Pre-processing</a:t>
                  </a:r>
                  <a:endParaRPr lang="en-GB" sz="14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ED419C7-2451-9345-9D65-9B33DBC7E3C3}"/>
                    </a:ext>
                  </a:extLst>
                </p:cNvPr>
                <p:cNvSpPr txBox="1"/>
                <p:nvPr/>
              </p:nvSpPr>
              <p:spPr>
                <a:xfrm>
                  <a:off x="3609759" y="1048469"/>
                  <a:ext cx="18150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>
                      <a:solidFill>
                        <a:schemeClr val="tx2">
                          <a:lumMod val="75000"/>
                        </a:schemeClr>
                      </a:solidFill>
                    </a:rPr>
                    <a:t>Segmentation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011352C-F0DB-E64C-B7EC-7FBB8A02F6CC}"/>
                    </a:ext>
                  </a:extLst>
                </p:cNvPr>
                <p:cNvSpPr txBox="1"/>
                <p:nvPr/>
              </p:nvSpPr>
              <p:spPr>
                <a:xfrm>
                  <a:off x="5576208" y="1058612"/>
                  <a:ext cx="190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chemeClr val="tx2">
                          <a:lumMod val="75000"/>
                        </a:schemeClr>
                      </a:solidFill>
                    </a:rPr>
                    <a:t>Post-processing</a:t>
                  </a:r>
                  <a:endParaRPr lang="en-GB" sz="14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DBBAFD3-AF4C-7046-86D4-A28EFB76F918}"/>
                  </a:ext>
                </a:extLst>
              </p:cNvPr>
              <p:cNvGrpSpPr/>
              <p:nvPr/>
            </p:nvGrpSpPr>
            <p:grpSpPr>
              <a:xfrm>
                <a:off x="177316" y="1393664"/>
                <a:ext cx="8732590" cy="1478913"/>
                <a:chOff x="177316" y="1393664"/>
                <a:chExt cx="8732590" cy="1478913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309BE604-CEDB-3C4A-9D76-7DF85CE20E7D}"/>
                    </a:ext>
                  </a:extLst>
                </p:cNvPr>
                <p:cNvGrpSpPr/>
                <p:nvPr/>
              </p:nvGrpSpPr>
              <p:grpSpPr>
                <a:xfrm>
                  <a:off x="177316" y="1393664"/>
                  <a:ext cx="6932683" cy="1478913"/>
                  <a:chOff x="1051371" y="1393664"/>
                  <a:chExt cx="6932683" cy="1478913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CAF32560-2700-2F46-A1F7-E1B1A175DC8A}"/>
                      </a:ext>
                    </a:extLst>
                  </p:cNvPr>
                  <p:cNvGrpSpPr/>
                  <p:nvPr/>
                </p:nvGrpSpPr>
                <p:grpSpPr>
                  <a:xfrm>
                    <a:off x="1051371" y="1618096"/>
                    <a:ext cx="6932683" cy="1254481"/>
                    <a:chOff x="1051371" y="1618096"/>
                    <a:chExt cx="6932683" cy="1254481"/>
                  </a:xfrm>
                </p:grpSpPr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38DC26CF-3263-E548-909A-2D529C6944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51371" y="1622581"/>
                      <a:ext cx="1251372" cy="124473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B66CE5D0-868A-3F46-8B49-A86AE7BFCE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948739" y="1618096"/>
                      <a:ext cx="1254858" cy="124771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03BDA9AD-60E3-3F41-B544-1D332CD4AE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846429" y="1624859"/>
                      <a:ext cx="1247397" cy="124771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9A3F4361-DF18-8441-A706-1D85BCEF65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729196" y="1624858"/>
                      <a:ext cx="1254858" cy="124771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FCFA571-9E2E-5541-8515-AA10C33BE2FC}"/>
                      </a:ext>
                    </a:extLst>
                  </p:cNvPr>
                  <p:cNvGrpSpPr/>
                  <p:nvPr/>
                </p:nvGrpSpPr>
                <p:grpSpPr>
                  <a:xfrm>
                    <a:off x="1996925" y="1393664"/>
                    <a:ext cx="5129421" cy="331134"/>
                    <a:chOff x="1996925" y="1393664"/>
                    <a:chExt cx="5129421" cy="331134"/>
                  </a:xfrm>
                </p:grpSpPr>
                <p:sp>
                  <p:nvSpPr>
                    <p:cNvPr id="44" name="Arc 43">
                      <a:extLst>
                        <a:ext uri="{FF2B5EF4-FFF2-40B4-BE49-F238E27FC236}">
                          <a16:creationId xmlns:a16="http://schemas.microsoft.com/office/drawing/2014/main" id="{8C049503-A686-7745-80BF-0DCC26E06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6925" y="1393664"/>
                      <a:ext cx="1140096" cy="317687"/>
                    </a:xfrm>
                    <a:prstGeom prst="arc">
                      <a:avLst>
                        <a:gd name="adj1" fmla="val 10863836"/>
                        <a:gd name="adj2" fmla="val 0"/>
                      </a:avLst>
                    </a:prstGeom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" name="Arc 44">
                      <a:extLst>
                        <a:ext uri="{FF2B5EF4-FFF2-40B4-BE49-F238E27FC236}">
                          <a16:creationId xmlns:a16="http://schemas.microsoft.com/office/drawing/2014/main" id="{4DE46672-989B-D14D-93EA-F8111A112A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567" y="1407111"/>
                      <a:ext cx="1140096" cy="317687"/>
                    </a:xfrm>
                    <a:prstGeom prst="arc">
                      <a:avLst>
                        <a:gd name="adj1" fmla="val 10863836"/>
                        <a:gd name="adj2" fmla="val 0"/>
                      </a:avLst>
                    </a:prstGeom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Arc 45">
                      <a:extLst>
                        <a:ext uri="{FF2B5EF4-FFF2-40B4-BE49-F238E27FC236}">
                          <a16:creationId xmlns:a16="http://schemas.microsoft.com/office/drawing/2014/main" id="{CB01EC86-D162-C74B-96E7-DCF6177E3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6250" y="1407111"/>
                      <a:ext cx="1140096" cy="317687"/>
                    </a:xfrm>
                    <a:prstGeom prst="arc">
                      <a:avLst>
                        <a:gd name="adj1" fmla="val 10863836"/>
                        <a:gd name="adj2" fmla="val 0"/>
                      </a:avLst>
                    </a:prstGeom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40" name="Arc 39">
                  <a:extLst>
                    <a:ext uri="{FF2B5EF4-FFF2-40B4-BE49-F238E27FC236}">
                      <a16:creationId xmlns:a16="http://schemas.microsoft.com/office/drawing/2014/main" id="{34947288-1041-BF41-9508-10ED8A6F91BF}"/>
                    </a:ext>
                  </a:extLst>
                </p:cNvPr>
                <p:cNvSpPr/>
                <p:nvPr/>
              </p:nvSpPr>
              <p:spPr>
                <a:xfrm>
                  <a:off x="6905131" y="1411594"/>
                  <a:ext cx="1140096" cy="317687"/>
                </a:xfrm>
                <a:prstGeom prst="arc">
                  <a:avLst>
                    <a:gd name="adj1" fmla="val 10863836"/>
                    <a:gd name="adj2" fmla="val 0"/>
                  </a:avLst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ACA3A8DC-1503-364B-8BCC-FBD260DC3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21268"/>
                <a:stretch/>
              </p:blipFill>
              <p:spPr>
                <a:xfrm>
                  <a:off x="7652118" y="1624858"/>
                  <a:ext cx="1257788" cy="1240957"/>
                </a:xfrm>
                <a:prstGeom prst="rect">
                  <a:avLst/>
                </a:prstGeom>
                <a:effectLst>
                  <a:outerShdw blurRad="292100" dist="139700" dir="2700000" algn="tl" rotWithShape="0">
                    <a:prstClr val="black">
                      <a:alpha val="65000"/>
                    </a:prstClr>
                  </a:outerShdw>
                </a:effectLst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87698E-860B-2547-A36D-542E5B39E988}"/>
                  </a:ext>
                </a:extLst>
              </p:cNvPr>
              <p:cNvSpPr txBox="1"/>
              <p:nvPr/>
            </p:nvSpPr>
            <p:spPr>
              <a:xfrm>
                <a:off x="6548876" y="1063095"/>
                <a:ext cx="19063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solidFill>
                      <a:schemeClr val="tx2">
                        <a:lumMod val="75000"/>
                      </a:schemeClr>
                    </a:solidFill>
                  </a:rPr>
                  <a:t>Analysis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623DFE7-4192-624B-B2A3-2C45AA84B386}"/>
                </a:ext>
              </a:extLst>
            </p:cNvPr>
            <p:cNvSpPr txBox="1"/>
            <p:nvPr/>
          </p:nvSpPr>
          <p:spPr>
            <a:xfrm>
              <a:off x="829979" y="3805909"/>
              <a:ext cx="7636615" cy="47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Classic segmentation pipeline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907577-00BA-DA4B-99C4-58BFE13553C3}"/>
              </a:ext>
            </a:extLst>
          </p:cNvPr>
          <p:cNvGrpSpPr/>
          <p:nvPr/>
        </p:nvGrpSpPr>
        <p:grpSpPr>
          <a:xfrm>
            <a:off x="427416" y="1137866"/>
            <a:ext cx="4032025" cy="2417669"/>
            <a:chOff x="595226" y="1269124"/>
            <a:chExt cx="4032025" cy="241766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3E91586-9B9D-1A47-8F10-E506758D987C}"/>
                </a:ext>
              </a:extLst>
            </p:cNvPr>
            <p:cNvGrpSpPr/>
            <p:nvPr/>
          </p:nvGrpSpPr>
          <p:grpSpPr>
            <a:xfrm>
              <a:off x="595226" y="1269124"/>
              <a:ext cx="4032025" cy="2417669"/>
              <a:chOff x="319194" y="1277750"/>
              <a:chExt cx="4032025" cy="2417669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2C14037B-3E7E-AF4F-B9F3-3E9F8823A717}"/>
                  </a:ext>
                </a:extLst>
              </p:cNvPr>
              <p:cNvSpPr/>
              <p:nvPr/>
            </p:nvSpPr>
            <p:spPr>
              <a:xfrm>
                <a:off x="319194" y="1277750"/>
                <a:ext cx="4032025" cy="241766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2A9C99F-3F0F-374C-8F3C-E677887C7C8C}"/>
                  </a:ext>
                </a:extLst>
              </p:cNvPr>
              <p:cNvSpPr txBox="1"/>
              <p:nvPr/>
            </p:nvSpPr>
            <p:spPr>
              <a:xfrm>
                <a:off x="830895" y="1399147"/>
                <a:ext cx="31400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Region segmentation</a:t>
                </a:r>
              </a:p>
            </p:txBody>
          </p:sp>
          <p:pic>
            <p:nvPicPr>
              <p:cNvPr id="61" name="Picture 6">
                <a:extLst>
                  <a:ext uri="{FF2B5EF4-FFF2-40B4-BE49-F238E27FC236}">
                    <a16:creationId xmlns:a16="http://schemas.microsoft.com/office/drawing/2014/main" id="{0A06CA86-C7EC-A643-A1A8-7E1380BD2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220" y="2068091"/>
                <a:ext cx="813256" cy="100775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2">
                <a:extLst>
                  <a:ext uri="{FF2B5EF4-FFF2-40B4-BE49-F238E27FC236}">
                    <a16:creationId xmlns:a16="http://schemas.microsoft.com/office/drawing/2014/main" id="{4AA517BD-CAF1-EF45-BB75-BA34F2E36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637" y="2068090"/>
                <a:ext cx="809557" cy="100775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Right Arrow 62">
                <a:extLst>
                  <a:ext uri="{FF2B5EF4-FFF2-40B4-BE49-F238E27FC236}">
                    <a16:creationId xmlns:a16="http://schemas.microsoft.com/office/drawing/2014/main" id="{C70D4973-7FEF-B543-9608-9013322CE6E8}"/>
                  </a:ext>
                </a:extLst>
              </p:cNvPr>
              <p:cNvSpPr/>
              <p:nvPr/>
            </p:nvSpPr>
            <p:spPr>
              <a:xfrm>
                <a:off x="1598099" y="2490430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ight Arrow 63">
                <a:extLst>
                  <a:ext uri="{FF2B5EF4-FFF2-40B4-BE49-F238E27FC236}">
                    <a16:creationId xmlns:a16="http://schemas.microsoft.com/office/drawing/2014/main" id="{858B515B-F6C5-974D-8B8A-92F46C415B01}"/>
                  </a:ext>
                </a:extLst>
              </p:cNvPr>
              <p:cNvSpPr/>
              <p:nvPr/>
            </p:nvSpPr>
            <p:spPr>
              <a:xfrm>
                <a:off x="2920566" y="2445943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5" name="Picture 5">
                <a:extLst>
                  <a:ext uri="{FF2B5EF4-FFF2-40B4-BE49-F238E27FC236}">
                    <a16:creationId xmlns:a16="http://schemas.microsoft.com/office/drawing/2014/main" id="{235F1E6B-3C3F-EE43-8273-095566D35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5853" y="2068089"/>
                <a:ext cx="813600" cy="1007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42A7296-957A-2543-BBF3-D8FE22D86E77}"/>
                </a:ext>
              </a:extLst>
            </p:cNvPr>
            <p:cNvSpPr txBox="1"/>
            <p:nvPr/>
          </p:nvSpPr>
          <p:spPr>
            <a:xfrm>
              <a:off x="2137783" y="3157140"/>
              <a:ext cx="1078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Binary image</a:t>
              </a:r>
              <a:endParaRPr lang="en-GB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7AFF94-F5E9-1245-B7A0-9C922602795E}"/>
                </a:ext>
              </a:extLst>
            </p:cNvPr>
            <p:cNvSpPr txBox="1"/>
            <p:nvPr/>
          </p:nvSpPr>
          <p:spPr>
            <a:xfrm>
              <a:off x="3402194" y="3123217"/>
              <a:ext cx="1078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Labels</a:t>
              </a:r>
              <a:endParaRPr lang="en-GB" sz="16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F35444-10B2-A54B-9278-71739A16FC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682" y="1905232"/>
            <a:ext cx="2801795" cy="134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71D219D-94EC-8B41-B600-CDCAC8D2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Segmentation Methods/Tools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A7B52B9-CC2D-9247-8A62-273C7ABA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44" y="1314450"/>
            <a:ext cx="5084971" cy="5334000"/>
          </a:xfrm>
        </p:spPr>
        <p:txBody>
          <a:bodyPr>
            <a:normAutofit/>
          </a:bodyPr>
          <a:lstStyle/>
          <a:p>
            <a:r>
              <a:rPr lang="en-US" sz="1600" dirty="0"/>
              <a:t>Segmentation with thresholding is a simple pipeline and often works.</a:t>
            </a:r>
          </a:p>
          <a:p>
            <a:r>
              <a:rPr lang="en-US" sz="1600" dirty="0"/>
              <a:t>Recall that also many segmentation methods/ tools exist.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Example tools:</a:t>
            </a:r>
          </a:p>
          <a:p>
            <a:r>
              <a:rPr lang="en-US" sz="1600" b="1" dirty="0"/>
              <a:t>Ilastik: </a:t>
            </a:r>
            <a:r>
              <a:rPr lang="en-US" sz="1400" dirty="0">
                <a:hlinkClick r:id="rId3"/>
              </a:rPr>
              <a:t>https://www.ilastik.org/</a:t>
            </a:r>
            <a:r>
              <a:rPr lang="en-US" sz="1400" dirty="0"/>
              <a:t> </a:t>
            </a:r>
            <a:r>
              <a:rPr lang="en-US" sz="1600" b="1" dirty="0"/>
              <a:t>, Weka (FIJI)</a:t>
            </a:r>
          </a:p>
          <a:p>
            <a:pPr lvl="1"/>
            <a:r>
              <a:rPr lang="en-US" sz="1400" dirty="0"/>
              <a:t>Pixel classification with (shallow) Machine Learning</a:t>
            </a:r>
          </a:p>
          <a:p>
            <a:pPr lvl="1"/>
            <a:r>
              <a:rPr lang="en-US" sz="1400" dirty="0"/>
              <a:t>Step-by-step: link below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600" b="1" dirty="0" err="1"/>
              <a:t>StarDist</a:t>
            </a:r>
            <a:r>
              <a:rPr lang="en-US" sz="1600" b="1" dirty="0"/>
              <a:t>, </a:t>
            </a:r>
            <a:r>
              <a:rPr lang="en-US" sz="1600" b="1" dirty="0" err="1"/>
              <a:t>CellPose</a:t>
            </a:r>
            <a:r>
              <a:rPr lang="en-US" sz="1600" b="1" dirty="0"/>
              <a:t> </a:t>
            </a:r>
          </a:p>
          <a:p>
            <a:pPr lvl="1"/>
            <a:r>
              <a:rPr lang="en-US" sz="1400" dirty="0"/>
              <a:t>Deep Learning (Neural nets)</a:t>
            </a:r>
          </a:p>
          <a:p>
            <a:pPr lvl="1"/>
            <a:r>
              <a:rPr lang="en-US" sz="1400" dirty="0"/>
              <a:t>Very powerful</a:t>
            </a:r>
          </a:p>
          <a:p>
            <a:pPr lvl="1"/>
            <a:endParaRPr lang="en-US" sz="1400" b="1" dirty="0"/>
          </a:p>
          <a:p>
            <a:r>
              <a:rPr lang="en-US" sz="1600" b="1" dirty="0"/>
              <a:t>Cell Profiler: </a:t>
            </a:r>
            <a:r>
              <a:rPr lang="en-US" sz="1400" dirty="0">
                <a:hlinkClick r:id="rId4"/>
              </a:rPr>
              <a:t>https://cellprofiler.org/</a:t>
            </a:r>
            <a:r>
              <a:rPr lang="en-US" sz="1400" dirty="0"/>
              <a:t> </a:t>
            </a:r>
          </a:p>
          <a:p>
            <a:pPr lvl="1"/>
            <a:r>
              <a:rPr lang="en-US" sz="1400" dirty="0"/>
              <a:t>Hierarchical object segmentation (e.g. cells + spots inside)</a:t>
            </a:r>
          </a:p>
          <a:p>
            <a:pPr lvl="1"/>
            <a:r>
              <a:rPr lang="en-US" sz="1400" dirty="0"/>
              <a:t>Many example pipelines available</a:t>
            </a:r>
          </a:p>
          <a:p>
            <a:pPr lvl="1"/>
            <a:r>
              <a:rPr lang="en-US" sz="1400" dirty="0"/>
              <a:t>https://</a:t>
            </a:r>
            <a:r>
              <a:rPr lang="en-US" sz="1400" dirty="0" err="1"/>
              <a:t>cellprofiler.org</a:t>
            </a:r>
            <a:r>
              <a:rPr lang="en-US" sz="1400" dirty="0"/>
              <a:t>/examples</a:t>
            </a:r>
          </a:p>
          <a:p>
            <a:pPr lvl="1"/>
            <a:endParaRPr lang="en-US" sz="1400" b="1" dirty="0"/>
          </a:p>
          <a:p>
            <a:pPr lvl="1"/>
            <a:endParaRPr lang="en-US" sz="1400" b="1" dirty="0"/>
          </a:p>
          <a:p>
            <a:pPr lvl="1"/>
            <a:endParaRPr lang="en-US" sz="1400" b="1" dirty="0"/>
          </a:p>
          <a:p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C48E6-A486-444A-AB8C-58970AEA2111}"/>
              </a:ext>
            </a:extLst>
          </p:cNvPr>
          <p:cNvSpPr txBox="1"/>
          <p:nvPr/>
        </p:nvSpPr>
        <p:spPr>
          <a:xfrm>
            <a:off x="6940680" y="3367407"/>
            <a:ext cx="924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Ilastik GUI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84398E-7860-6D4A-8ECB-0A2460AEC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019" y="1263442"/>
            <a:ext cx="2707607" cy="2059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47515F-803A-0A4F-BC61-D156B558BB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27" t="4748" r="4327" b="9097"/>
          <a:stretch/>
        </p:blipFill>
        <p:spPr>
          <a:xfrm>
            <a:off x="4970120" y="3800542"/>
            <a:ext cx="3833772" cy="2297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DAD3F-3E0E-5048-A533-CFD4416BCF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80" t="5830" r="7362" b="11896"/>
          <a:stretch/>
        </p:blipFill>
        <p:spPr>
          <a:xfrm>
            <a:off x="7414990" y="4981551"/>
            <a:ext cx="1493973" cy="1226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CC2A7-23FD-2640-A6FD-AE24254AC921}"/>
              </a:ext>
            </a:extLst>
          </p:cNvPr>
          <p:cNvSpPr txBox="1"/>
          <p:nvPr/>
        </p:nvSpPr>
        <p:spPr>
          <a:xfrm>
            <a:off x="6267098" y="6203547"/>
            <a:ext cx="1347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Cell profiler GUI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5A32A-CD99-F14A-9CD5-4F3255835D0C}"/>
              </a:ext>
            </a:extLst>
          </p:cNvPr>
          <p:cNvSpPr txBox="1"/>
          <p:nvPr/>
        </p:nvSpPr>
        <p:spPr>
          <a:xfrm>
            <a:off x="5176247" y="6629616"/>
            <a:ext cx="3967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8"/>
              </a:rPr>
              <a:t>https://mpicbg-scicomp.github.io/ipf_howtoguides/guides/Ilastik_PixelClassification.html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04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74D6-F26A-A040-98D8-D715FF49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segmentation: </a:t>
            </a:r>
            <a:r>
              <a:rPr lang="en-US" dirty="0" err="1"/>
              <a:t>StarDist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9F637-E873-8945-8BCB-4488730B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“</a:t>
            </a:r>
            <a:r>
              <a:rPr lang="en-US" sz="1800" b="1" dirty="0" err="1"/>
              <a:t>StarDist</a:t>
            </a:r>
            <a:r>
              <a:rPr lang="en-US" sz="1800" b="1" dirty="0"/>
              <a:t>”</a:t>
            </a:r>
          </a:p>
          <a:p>
            <a:pPr lvl="1"/>
            <a:r>
              <a:rPr lang="en-US" sz="1600" b="1" dirty="0"/>
              <a:t>a neural net </a:t>
            </a:r>
            <a:r>
              <a:rPr lang="en-US" sz="1600" dirty="0"/>
              <a:t>for segmenting </a:t>
            </a:r>
            <a:r>
              <a:rPr lang="en-US" sz="1600" b="1" dirty="0"/>
              <a:t>roundish, dense objects (like droplets, nuclei) </a:t>
            </a:r>
          </a:p>
          <a:p>
            <a:r>
              <a:rPr lang="en-US" sz="1800" dirty="0"/>
              <a:t>Pretrained net available as Fiji plugin (2D, 2D+t): </a:t>
            </a:r>
          </a:p>
          <a:p>
            <a:pPr lvl="1"/>
            <a:r>
              <a:rPr lang="en-US" sz="1600" i="1" dirty="0"/>
              <a:t>Plugins &gt; </a:t>
            </a:r>
            <a:r>
              <a:rPr lang="en-US" sz="1600" i="1" dirty="0" err="1"/>
              <a:t>StarDist</a:t>
            </a:r>
            <a:r>
              <a:rPr lang="en-US" sz="1600" i="1" dirty="0"/>
              <a:t> &gt; </a:t>
            </a:r>
            <a:r>
              <a:rPr lang="en-US" sz="1600" i="1" dirty="0" err="1"/>
              <a:t>StarDist</a:t>
            </a:r>
            <a:r>
              <a:rPr lang="en-US" sz="1600" i="1" dirty="0"/>
              <a:t> 2D</a:t>
            </a:r>
          </a:p>
          <a:p>
            <a:pPr lvl="1"/>
            <a:r>
              <a:rPr lang="en-US" sz="1600" dirty="0">
                <a:hlinkClick r:id="rId3"/>
              </a:rPr>
              <a:t>https://imagej.net/StarDist</a:t>
            </a:r>
            <a:r>
              <a:rPr lang="en-US" sz="1600" dirty="0"/>
              <a:t> </a:t>
            </a:r>
            <a:endParaRPr lang="en-US" sz="1800" dirty="0"/>
          </a:p>
          <a:p>
            <a:r>
              <a:rPr lang="en-US" sz="1800" dirty="0"/>
              <a:t>Tips:</a:t>
            </a:r>
          </a:p>
          <a:p>
            <a:pPr lvl="1"/>
            <a:r>
              <a:rPr lang="en-US" sz="1600" dirty="0"/>
              <a:t>Read the documentation </a:t>
            </a:r>
          </a:p>
          <a:p>
            <a:pPr lvl="1"/>
            <a:r>
              <a:rPr lang="en-US" sz="1600" dirty="0"/>
              <a:t>Nuclei appearance and size should be similar to training data (~20px)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9CF582-ED12-FD45-8A1C-FD3B5DAE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41" y="3791176"/>
            <a:ext cx="5576191" cy="280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B2D45-C068-624C-AA36-205187D860EC}"/>
              </a:ext>
            </a:extLst>
          </p:cNvPr>
          <p:cNvSpPr txBox="1"/>
          <p:nvPr/>
        </p:nvSpPr>
        <p:spPr>
          <a:xfrm>
            <a:off x="7401262" y="6458198"/>
            <a:ext cx="13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3D: use python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C0EEC39-4332-4D4A-8608-3B81544B6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5"/>
          <a:stretch/>
        </p:blipFill>
        <p:spPr bwMode="auto">
          <a:xfrm>
            <a:off x="4769986" y="2293877"/>
            <a:ext cx="2300179" cy="98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5E72AB-25BD-0E47-89E7-11E67FB4A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8"/>
          <a:stretch/>
        </p:blipFill>
        <p:spPr bwMode="auto">
          <a:xfrm>
            <a:off x="7070165" y="2293877"/>
            <a:ext cx="1897989" cy="98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7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</a:t>
            </a:r>
            <a:r>
              <a:rPr lang="en-US" dirty="0" err="1" smtClean="0"/>
              <a:t>StarDist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643" y="1314450"/>
            <a:ext cx="5671126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Segment </a:t>
            </a:r>
            <a:r>
              <a:rPr lang="en-US" sz="1600" b="1" dirty="0" smtClean="0"/>
              <a:t>cells with </a:t>
            </a:r>
            <a:r>
              <a:rPr lang="en-US" sz="1600" b="1" dirty="0" err="1"/>
              <a:t>StarDist</a:t>
            </a:r>
            <a:r>
              <a:rPr lang="en-US" sz="1600" b="1" dirty="0"/>
              <a:t> in Fiji. </a:t>
            </a:r>
          </a:p>
          <a:p>
            <a:endParaRPr lang="en-US" sz="1600" dirty="0" smtClean="0"/>
          </a:p>
          <a:p>
            <a:r>
              <a:rPr lang="en-US" sz="1600" dirty="0" smtClean="0"/>
              <a:t>Open image SegmentationTestImage_crop-ch4.tif. </a:t>
            </a:r>
          </a:p>
          <a:p>
            <a:r>
              <a:rPr lang="en-US" sz="1600" dirty="0" smtClean="0"/>
              <a:t>Now launch </a:t>
            </a:r>
            <a:r>
              <a:rPr lang="en-US" sz="1600" dirty="0" err="1"/>
              <a:t>StarDist</a:t>
            </a:r>
            <a:r>
              <a:rPr lang="en-US" sz="1600" dirty="0"/>
              <a:t>: </a:t>
            </a:r>
            <a:r>
              <a:rPr lang="en-US" sz="1600" i="1" dirty="0"/>
              <a:t>Plugins &gt; </a:t>
            </a:r>
            <a:r>
              <a:rPr lang="en-US" sz="1600" i="1" dirty="0" err="1"/>
              <a:t>StarDist</a:t>
            </a:r>
            <a:r>
              <a:rPr lang="en-US" sz="1600" i="1" dirty="0"/>
              <a:t> &gt; </a:t>
            </a:r>
            <a:r>
              <a:rPr lang="en-US" sz="1600" i="1" dirty="0" err="1"/>
              <a:t>StarDist</a:t>
            </a:r>
            <a:r>
              <a:rPr lang="en-US" sz="1600" i="1" dirty="0"/>
              <a:t> 2D</a:t>
            </a:r>
            <a:endParaRPr lang="en-US" sz="1600" dirty="0"/>
          </a:p>
          <a:p>
            <a:pPr lvl="1"/>
            <a:r>
              <a:rPr lang="en-US" sz="1400" dirty="0"/>
              <a:t>Restore Defaults &gt; OK </a:t>
            </a:r>
            <a:endParaRPr lang="en-US" sz="1400" dirty="0" smtClean="0"/>
          </a:p>
          <a:p>
            <a:r>
              <a:rPr lang="en-US" sz="1600" dirty="0" smtClean="0"/>
              <a:t>Visualize the ROIs from ROI Manager on the image.</a:t>
            </a:r>
          </a:p>
          <a:p>
            <a:endParaRPr lang="en-US" sz="1600" dirty="0"/>
          </a:p>
          <a:p>
            <a:endParaRPr lang="en-US" sz="1600" dirty="0" smtClean="0"/>
          </a:p>
          <a:p>
            <a:pPr marL="0" indent="0">
              <a:buNone/>
            </a:pPr>
            <a:r>
              <a:rPr lang="en-US" dirty="0" smtClean="0"/>
              <a:t>OPTIONAL</a:t>
            </a:r>
          </a:p>
          <a:p>
            <a:r>
              <a:rPr lang="en-US" sz="1600" dirty="0"/>
              <a:t>T</a:t>
            </a:r>
            <a:r>
              <a:rPr lang="en-US" sz="1600" dirty="0" smtClean="0"/>
              <a:t>ry </a:t>
            </a:r>
            <a:r>
              <a:rPr lang="en-US" sz="1600" dirty="0"/>
              <a:t>to get a mask of the cells </a:t>
            </a:r>
            <a:r>
              <a:rPr lang="en-US" sz="1600" dirty="0" smtClean="0"/>
              <a:t>using our classic pipeline (Gaussian </a:t>
            </a:r>
            <a:r>
              <a:rPr lang="en-US" sz="1600" dirty="0"/>
              <a:t>Blur, Thresholding</a:t>
            </a:r>
            <a:r>
              <a:rPr lang="en-US" sz="1600" dirty="0" smtClean="0"/>
              <a:t>).</a:t>
            </a:r>
          </a:p>
          <a:p>
            <a:r>
              <a:rPr lang="en-US" sz="1600" dirty="0" smtClean="0"/>
              <a:t>Which was easy – previous or this?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1"/>
            <a:endParaRPr lang="en-US" dirty="0"/>
          </a:p>
        </p:txBody>
      </p:sp>
      <p:pic>
        <p:nvPicPr>
          <p:cNvPr id="11" name="Picture 10" descr="SegmentationTestImage_crop-ch4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t="11301" r="3413" b="3642"/>
          <a:stretch/>
        </p:blipFill>
        <p:spPr>
          <a:xfrm>
            <a:off x="5802569" y="1729470"/>
            <a:ext cx="2823724" cy="277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F5C6-B139-C64C-AF9A-2F69F7FB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 smtClean="0"/>
              <a:t>Further </a:t>
            </a:r>
            <a:r>
              <a:rPr lang="en-US" sz="44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88213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C5AB-047D-9A49-A87D-41EC2E5C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Image.sc</a:t>
            </a:r>
            <a:r>
              <a:rPr lang="en-US" dirty="0"/>
              <a:t> Forum: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FE338-B524-2943-8D1F-202A71946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https://forum.image.sc/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Very active forum on image analysis</a:t>
            </a:r>
          </a:p>
          <a:p>
            <a:pPr lvl="1"/>
            <a:r>
              <a:rPr lang="en-US" dirty="0"/>
              <a:t>For all user levels</a:t>
            </a:r>
          </a:p>
          <a:p>
            <a:pPr lvl="1"/>
            <a:r>
              <a:rPr lang="en-US" dirty="0"/>
              <a:t>For conceptual questions, technical issues, announcements etc.</a:t>
            </a:r>
          </a:p>
          <a:p>
            <a:pPr lvl="1"/>
            <a:r>
              <a:rPr lang="en-US" dirty="0"/>
              <a:t>Often you get help very quickly.</a:t>
            </a:r>
          </a:p>
          <a:p>
            <a:pPr lvl="1"/>
            <a:endParaRPr lang="en-US" dirty="0"/>
          </a:p>
          <a:p>
            <a:r>
              <a:rPr lang="en-US" dirty="0"/>
              <a:t>Tips:</a:t>
            </a:r>
          </a:p>
          <a:p>
            <a:pPr lvl="1"/>
            <a:r>
              <a:rPr lang="en-US" dirty="0"/>
              <a:t>Be nice – the people who </a:t>
            </a:r>
            <a:br>
              <a:rPr lang="en-US" dirty="0"/>
            </a:br>
            <a:r>
              <a:rPr lang="en-US" dirty="0"/>
              <a:t>help you are volunteering.</a:t>
            </a:r>
          </a:p>
          <a:p>
            <a:pPr lvl="1"/>
            <a:r>
              <a:rPr lang="en-US" dirty="0"/>
              <a:t>If you know an answer: </a:t>
            </a:r>
            <a:br>
              <a:rPr lang="en-US" dirty="0"/>
            </a:br>
            <a:r>
              <a:rPr lang="en-US" dirty="0"/>
              <a:t>help others.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55C5C-4EA6-4842-B594-CE2A46AC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330" y="3774115"/>
            <a:ext cx="5108084" cy="28857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76E6E-70AC-7A4E-BB86-E5B49109B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72" y="1304196"/>
            <a:ext cx="2387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2C87-60BB-384A-8823-585F4451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Visualization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EA516-B898-014F-9D63-8FCB4EA8F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By: Christopher Schmied, Helena </a:t>
            </a:r>
            <a:r>
              <a:rPr lang="en-US" sz="1600" dirty="0" err="1"/>
              <a:t>Jambor</a:t>
            </a:r>
            <a:endParaRPr lang="en-US" sz="1600" dirty="0"/>
          </a:p>
          <a:p>
            <a:r>
              <a:rPr lang="en-US" sz="1600" dirty="0"/>
              <a:t>Paper &amp; download: </a:t>
            </a:r>
            <a:r>
              <a:rPr lang="en-US" sz="1600" dirty="0">
                <a:hlinkClick r:id="rId2"/>
              </a:rPr>
              <a:t>https://f1000research.com/articles/9-1373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FBE89-5BF9-B045-8948-478FAB8D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504" y="2636912"/>
            <a:ext cx="4264698" cy="3316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8F950F-99FF-574B-9F52-255A04A6F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08" y="2708920"/>
            <a:ext cx="4033278" cy="31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1B1ECC-2F32-C945-B970-7ED14ADC0FD7}"/>
              </a:ext>
            </a:extLst>
          </p:cNvPr>
          <p:cNvSpPr txBox="1">
            <a:spLocks/>
          </p:cNvSpPr>
          <p:nvPr/>
        </p:nvSpPr>
        <p:spPr>
          <a:xfrm>
            <a:off x="379037" y="1021780"/>
            <a:ext cx="8640960" cy="5713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50" b="1" dirty="0"/>
              <a:t>User Forum:</a:t>
            </a:r>
          </a:p>
          <a:p>
            <a:r>
              <a:rPr lang="en-US" sz="1250" dirty="0"/>
              <a:t>Use </a:t>
            </a:r>
            <a:r>
              <a:rPr lang="en-US" sz="1250" dirty="0">
                <a:hlinkClick r:id="rId2"/>
              </a:rPr>
              <a:t>https://forum.image.sc/</a:t>
            </a:r>
            <a:r>
              <a:rPr lang="en-US" sz="1250" dirty="0"/>
              <a:t> to interact with the broader </a:t>
            </a:r>
            <a:br>
              <a:rPr lang="en-US" sz="1250" dirty="0"/>
            </a:br>
            <a:r>
              <a:rPr lang="en-US" sz="1250" dirty="0"/>
              <a:t>community, asking questions, finding solutions, etc. </a:t>
            </a:r>
          </a:p>
          <a:p>
            <a:r>
              <a:rPr lang="en-US" sz="1250" dirty="0"/>
              <a:t>Strongly recommended!</a:t>
            </a:r>
          </a:p>
          <a:p>
            <a:pPr marL="0" indent="0">
              <a:buFont typeface="Arial"/>
              <a:buNone/>
            </a:pPr>
            <a:endParaRPr lang="en-US" sz="1250" dirty="0"/>
          </a:p>
          <a:p>
            <a:pPr marL="0" indent="0">
              <a:buFont typeface="Arial"/>
              <a:buNone/>
            </a:pPr>
            <a:r>
              <a:rPr lang="en-US" sz="1250" b="1" dirty="0"/>
              <a:t>Courses and text books:</a:t>
            </a:r>
          </a:p>
          <a:p>
            <a:r>
              <a:rPr lang="en-US" sz="1250" dirty="0"/>
              <a:t>NEUBIAS training: </a:t>
            </a:r>
            <a:r>
              <a:rPr lang="de-DE" sz="1250" dirty="0">
                <a:hlinkClick r:id="rId3"/>
              </a:rPr>
              <a:t>http://eubias.org/NEUBIAS/training-schools/</a:t>
            </a:r>
            <a:r>
              <a:rPr lang="de-DE" sz="1250" dirty="0"/>
              <a:t> </a:t>
            </a:r>
            <a:endParaRPr lang="de-DE" sz="1250" dirty="0" smtClean="0"/>
          </a:p>
          <a:p>
            <a:r>
              <a:rPr lang="de-DE" sz="1250" dirty="0" smtClean="0"/>
              <a:t>EMBL</a:t>
            </a:r>
            <a:r>
              <a:rPr lang="de-DE" sz="1250" dirty="0"/>
              <a:t>: </a:t>
            </a:r>
            <a:r>
              <a:rPr lang="de-DE" sz="1250" dirty="0">
                <a:hlinkClick r:id="rId4"/>
              </a:rPr>
              <a:t>https://www.embl.de/training/events/index.php</a:t>
            </a:r>
            <a:endParaRPr lang="de-DE" sz="1250" dirty="0"/>
          </a:p>
          <a:p>
            <a:r>
              <a:rPr lang="de-DE" sz="1250" dirty="0"/>
              <a:t>Book </a:t>
            </a:r>
            <a:r>
              <a:rPr lang="de-DE" sz="1250" dirty="0" err="1"/>
              <a:t>by</a:t>
            </a:r>
            <a:r>
              <a:rPr lang="de-DE" sz="1250" dirty="0"/>
              <a:t> Kota </a:t>
            </a:r>
            <a:r>
              <a:rPr lang="de-DE" sz="1250" dirty="0" err="1"/>
              <a:t>Miura</a:t>
            </a:r>
            <a:r>
              <a:rPr lang="de-DE" sz="1250" dirty="0"/>
              <a:t>: </a:t>
            </a:r>
            <a:r>
              <a:rPr lang="de-DE" sz="1250" dirty="0">
                <a:hlinkClick r:id="rId5"/>
              </a:rPr>
              <a:t>https://</a:t>
            </a:r>
            <a:r>
              <a:rPr lang="de-DE" sz="1250" dirty="0" smtClean="0">
                <a:hlinkClick r:id="rId5"/>
              </a:rPr>
              <a:t>www.researchgate.net/publication/297738620_Bioimage_Data_Analysis</a:t>
            </a:r>
            <a:r>
              <a:rPr lang="de-DE" sz="1250" dirty="0" smtClean="0"/>
              <a:t> </a:t>
            </a:r>
          </a:p>
          <a:p>
            <a:r>
              <a:rPr lang="de-DE" sz="1250" dirty="0" smtClean="0"/>
              <a:t>Interactive </a:t>
            </a:r>
            <a:r>
              <a:rPr lang="de-DE" sz="1250" dirty="0" err="1" smtClean="0"/>
              <a:t>textbook</a:t>
            </a:r>
            <a:r>
              <a:rPr lang="de-DE" sz="1250" dirty="0"/>
              <a:t> </a:t>
            </a:r>
            <a:r>
              <a:rPr lang="de-DE" sz="1250" dirty="0" err="1" smtClean="0"/>
              <a:t>by</a:t>
            </a:r>
            <a:r>
              <a:rPr lang="de-DE" sz="1250" dirty="0" smtClean="0"/>
              <a:t> </a:t>
            </a:r>
            <a:r>
              <a:rPr lang="de-DE" sz="1250" dirty="0"/>
              <a:t>Pete Bankhead: </a:t>
            </a:r>
            <a:r>
              <a:rPr lang="de-DE" sz="1250" dirty="0">
                <a:hlinkClick r:id="rId6"/>
              </a:rPr>
              <a:t>https://</a:t>
            </a:r>
            <a:r>
              <a:rPr lang="de-DE" sz="1250" dirty="0" smtClean="0">
                <a:hlinkClick r:id="rId6"/>
              </a:rPr>
              <a:t>bioimagebook.github.io/README.html</a:t>
            </a:r>
            <a:r>
              <a:rPr lang="de-DE" sz="1250" dirty="0" smtClean="0"/>
              <a:t> </a:t>
            </a:r>
          </a:p>
          <a:p>
            <a:endParaRPr lang="de-DE" sz="1250" dirty="0"/>
          </a:p>
          <a:p>
            <a:pPr marL="0" indent="0">
              <a:buNone/>
            </a:pPr>
            <a:r>
              <a:rPr lang="de-DE" sz="1250" b="1" dirty="0" err="1"/>
              <a:t>How-to</a:t>
            </a:r>
            <a:r>
              <a:rPr lang="de-DE" sz="1250" b="1" dirty="0"/>
              <a:t> Guides:</a:t>
            </a:r>
          </a:p>
          <a:p>
            <a:r>
              <a:rPr lang="de-DE" sz="1250" dirty="0" err="1"/>
              <a:t>From</a:t>
            </a:r>
            <a:r>
              <a:rPr lang="de-DE" sz="1250" dirty="0"/>
              <a:t> SCF-MPI-CBG: </a:t>
            </a:r>
            <a:r>
              <a:rPr lang="de-DE" sz="1250" dirty="0">
                <a:hlinkClick r:id="rId7"/>
              </a:rPr>
              <a:t>https://mpicbg-scicomp.github.io/ipf_howtoguides/</a:t>
            </a:r>
            <a:r>
              <a:rPr lang="de-DE" sz="1250" dirty="0"/>
              <a:t> </a:t>
            </a:r>
          </a:p>
          <a:p>
            <a:r>
              <a:rPr lang="en-US" sz="1250" dirty="0"/>
              <a:t>From Uni of Zurich: </a:t>
            </a:r>
            <a:r>
              <a:rPr lang="en-US" sz="1250" dirty="0">
                <a:hlinkClick r:id="rId8"/>
              </a:rPr>
              <a:t>https://zmb.dozuki.com/c/Image_Analysis#main</a:t>
            </a:r>
            <a:r>
              <a:rPr lang="en-US" sz="1250" dirty="0"/>
              <a:t> </a:t>
            </a:r>
          </a:p>
          <a:p>
            <a:endParaRPr lang="en-US" sz="1250" dirty="0"/>
          </a:p>
          <a:p>
            <a:pPr marL="0" indent="0">
              <a:buNone/>
            </a:pPr>
            <a:r>
              <a:rPr lang="en-US" sz="1250" b="1" dirty="0"/>
              <a:t>Video lectures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50" dirty="0"/>
              <a:t>EPFL: image processing and analysis for Life Scientists: </a:t>
            </a:r>
            <a:r>
              <a:rPr lang="en-US" sz="1250" dirty="0">
                <a:hlinkClick r:id="rId9"/>
              </a:rPr>
              <a:t>https://www.edx.org/course/image-processing-and-analysis-for-life-scientists</a:t>
            </a:r>
            <a:r>
              <a:rPr lang="en-US" sz="125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50" dirty="0"/>
              <a:t>Robert </a:t>
            </a:r>
            <a:r>
              <a:rPr lang="en-US" sz="1250" dirty="0" err="1"/>
              <a:t>Haase</a:t>
            </a:r>
            <a:r>
              <a:rPr lang="en-US" sz="1250" dirty="0"/>
              <a:t>: Lecture </a:t>
            </a:r>
            <a:r>
              <a:rPr lang="en-US" sz="1250" dirty="0" err="1"/>
              <a:t>BioImage</a:t>
            </a:r>
            <a:r>
              <a:rPr lang="en-US" sz="1250" dirty="0"/>
              <a:t> Analysis (Dresden): </a:t>
            </a:r>
            <a:r>
              <a:rPr lang="en-US" sz="1250" dirty="0">
                <a:hlinkClick r:id="rId10"/>
              </a:rPr>
              <a:t>https://www.youtube.com/playlist?list=PL5ESQNfM5lc7SAMstEu082ivW4BDMvd0U</a:t>
            </a:r>
            <a:r>
              <a:rPr lang="en-US" sz="125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50" dirty="0"/>
              <a:t>NEUBIAS Academy @Home: </a:t>
            </a:r>
            <a:r>
              <a:rPr lang="en-US" sz="1250" dirty="0">
                <a:hlinkClick r:id="rId11"/>
              </a:rPr>
              <a:t>https://www.youtube.com/c/NEUBIAS/featured</a:t>
            </a:r>
            <a:r>
              <a:rPr lang="en-US" sz="1250" dirty="0"/>
              <a:t> </a:t>
            </a:r>
            <a:br>
              <a:rPr lang="en-US" sz="1250" dirty="0"/>
            </a:br>
            <a:r>
              <a:rPr lang="en-US" sz="1250" dirty="0"/>
              <a:t>				</a:t>
            </a:r>
            <a:r>
              <a:rPr lang="en-US" sz="1250" dirty="0">
                <a:hlinkClick r:id="rId12"/>
              </a:rPr>
              <a:t>http://eubias.org/NEUBIAS/training-schools/neubias-academy-home/</a:t>
            </a:r>
            <a:r>
              <a:rPr lang="en-US" sz="1250" dirty="0"/>
              <a:t> </a:t>
            </a:r>
          </a:p>
          <a:p>
            <a:pPr marL="0" indent="0">
              <a:buNone/>
            </a:pPr>
            <a:endParaRPr lang="en-US" sz="1250" b="1" dirty="0"/>
          </a:p>
          <a:p>
            <a:pPr marL="0" indent="0">
              <a:buNone/>
            </a:pPr>
            <a:r>
              <a:rPr lang="en-US" sz="1250" b="1" dirty="0"/>
              <a:t>ImageJ Documentation:</a:t>
            </a:r>
          </a:p>
          <a:p>
            <a:r>
              <a:rPr lang="en-US" sz="1250" dirty="0"/>
              <a:t>ImageJ user guide: </a:t>
            </a:r>
            <a:r>
              <a:rPr lang="de-DE" sz="1250" dirty="0">
                <a:hlinkClick r:id="rId13"/>
              </a:rPr>
              <a:t>https://imagej.nih.gov/ij/index.html</a:t>
            </a:r>
            <a:r>
              <a:rPr lang="de-DE" sz="1250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C7219-B8C4-914E-9709-CB5E4A176D6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017"/>
          <a:stretch/>
        </p:blipFill>
        <p:spPr>
          <a:xfrm>
            <a:off x="6501161" y="885942"/>
            <a:ext cx="2518836" cy="18181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961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DB52-EC34-4A8F-B693-2FD8953A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analysis –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4398-58E7-47B4-9F4E-540E3F230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https://imagej.net/User_Guides</a:t>
            </a:r>
            <a:endParaRPr lang="en-US" sz="1800" dirty="0">
              <a:hlinkClick r:id="rId3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1A007-85FB-4657-832A-120715AFE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912" y="2112212"/>
            <a:ext cx="4445752" cy="40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7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F7B071-B958-F34E-8850-9B9C0373B239}"/>
              </a:ext>
            </a:extLst>
          </p:cNvPr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4000" dirty="0" err="1"/>
              <a:t>We</a:t>
            </a:r>
            <a:r>
              <a:rPr lang="de-DE" sz="4000" dirty="0"/>
              <a:t> </a:t>
            </a:r>
            <a:r>
              <a:rPr lang="de-DE" sz="4000" dirty="0" err="1"/>
              <a:t>did</a:t>
            </a:r>
            <a:r>
              <a:rPr lang="de-DE" sz="4000" dirty="0"/>
              <a:t> </a:t>
            </a:r>
            <a:r>
              <a:rPr lang="de-DE" sz="4000" dirty="0" err="1"/>
              <a:t>it!</a:t>
            </a:r>
            <a:r>
              <a:rPr lang="de-DE" sz="4000" dirty="0"/>
              <a:t> </a:t>
            </a:r>
            <a:r>
              <a:rPr lang="de-DE" sz="4000" dirty="0" err="1"/>
              <a:t>Thank</a:t>
            </a:r>
            <a:r>
              <a:rPr lang="de-DE" sz="4000" dirty="0"/>
              <a:t> </a:t>
            </a:r>
            <a:r>
              <a:rPr lang="de-DE" sz="4000" dirty="0" err="1"/>
              <a:t>you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</a:t>
            </a:r>
            <a:r>
              <a:rPr lang="de-DE" sz="4000" dirty="0" err="1"/>
              <a:t>joining</a:t>
            </a:r>
            <a:r>
              <a:rPr lang="de-DE" sz="4000" dirty="0"/>
              <a:t>!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/>
              <a:t>🏆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4000" dirty="0" err="1" smtClean="0"/>
              <a:t>Lastly</a:t>
            </a:r>
            <a:r>
              <a:rPr lang="de-DE" sz="4000" dirty="0"/>
              <a:t>, </a:t>
            </a:r>
            <a:r>
              <a:rPr lang="de-DE" sz="4000" dirty="0" err="1"/>
              <a:t>we‘d</a:t>
            </a:r>
            <a:r>
              <a:rPr lang="de-DE" sz="4000" dirty="0"/>
              <a:t> </a:t>
            </a:r>
            <a:r>
              <a:rPr lang="de-DE" sz="4000" dirty="0" err="1"/>
              <a:t>love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get</a:t>
            </a:r>
            <a:r>
              <a:rPr lang="de-DE" sz="4000" dirty="0"/>
              <a:t> </a:t>
            </a:r>
            <a:r>
              <a:rPr lang="de-DE" sz="4000" dirty="0" err="1"/>
              <a:t>your</a:t>
            </a:r>
            <a:r>
              <a:rPr lang="de-DE" sz="4000" dirty="0"/>
              <a:t> </a:t>
            </a:r>
            <a:r>
              <a:rPr lang="de-DE" sz="4000" dirty="0" err="1"/>
              <a:t>feedback</a:t>
            </a:r>
            <a:r>
              <a:rPr lang="de-DE" sz="4000" dirty="0"/>
              <a:t>!</a:t>
            </a:r>
          </a:p>
          <a:p>
            <a:pPr algn="ctr"/>
            <a:endParaRPr lang="de-DE" sz="4000" dirty="0"/>
          </a:p>
          <a:p>
            <a:pPr algn="ctr"/>
            <a:endParaRPr lang="de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D782A-2F86-374C-969C-C8C06038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45" y="4015776"/>
            <a:ext cx="3231510" cy="15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85899" y="1378442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Segmentation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B4C1BB2-6A04-1E41-9295-660B27497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66" t="12526" r="39670" b="40392"/>
          <a:stretch/>
        </p:blipFill>
        <p:spPr bwMode="auto">
          <a:xfrm>
            <a:off x="2844208" y="2657759"/>
            <a:ext cx="3455581" cy="27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17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introduction</a:t>
            </a:r>
          </a:p>
          <a:p>
            <a:endParaRPr lang="en-US" dirty="0"/>
          </a:p>
          <a:p>
            <a:r>
              <a:rPr lang="en-US" dirty="0"/>
              <a:t>Classic segmentation pipeline</a:t>
            </a:r>
          </a:p>
          <a:p>
            <a:pPr lvl="1"/>
            <a:r>
              <a:rPr lang="en-US" dirty="0"/>
              <a:t>Preprocessing, thresholding, </a:t>
            </a:r>
            <a:r>
              <a:rPr lang="en-US" dirty="0" smtClean="0"/>
              <a:t>post-processing</a:t>
            </a:r>
            <a:endParaRPr lang="en-US" dirty="0"/>
          </a:p>
          <a:p>
            <a:pPr lvl="1"/>
            <a:r>
              <a:rPr lang="en-US" dirty="0"/>
              <a:t>Particle analysis and measurements</a:t>
            </a:r>
          </a:p>
          <a:p>
            <a:pPr lvl="1"/>
            <a:r>
              <a:rPr lang="en-US" dirty="0"/>
              <a:t>Other tools/methods</a:t>
            </a:r>
          </a:p>
          <a:p>
            <a:pPr lvl="1"/>
            <a:endParaRPr lang="en-US" dirty="0"/>
          </a:p>
          <a:p>
            <a:r>
              <a:rPr lang="en-US" dirty="0"/>
              <a:t>Further resources </a:t>
            </a:r>
          </a:p>
          <a:p>
            <a:endParaRPr lang="en-US" sz="16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AA0-9446-554C-B428-A1723585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8C4E-E803-A04C-B981-DE3B1C79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47" y="1314450"/>
            <a:ext cx="8360106" cy="533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Object </a:t>
            </a:r>
            <a:r>
              <a:rPr lang="en-US" b="1" dirty="0"/>
              <a:t>detection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Point/Box per object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cases:</a:t>
            </a:r>
          </a:p>
          <a:p>
            <a:r>
              <a:rPr lang="en-US" u="sng" dirty="0"/>
              <a:t>Counting</a:t>
            </a:r>
          </a:p>
          <a:p>
            <a:r>
              <a:rPr lang="en-US" dirty="0"/>
              <a:t>Tracking spots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D9193B-79FD-D444-84FF-31EBDB0BA62C}"/>
              </a:ext>
            </a:extLst>
          </p:cNvPr>
          <p:cNvSpPr txBox="1">
            <a:spLocks/>
          </p:cNvSpPr>
          <p:nvPr/>
        </p:nvSpPr>
        <p:spPr>
          <a:xfrm>
            <a:off x="5869803" y="1314450"/>
            <a:ext cx="3671047" cy="5355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Object segmentation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Outline </a:t>
            </a:r>
            <a:r>
              <a:rPr lang="en-US" dirty="0"/>
              <a:t>per object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Uses cases:</a:t>
            </a:r>
          </a:p>
          <a:p>
            <a:r>
              <a:rPr lang="en-US" u="sng" dirty="0"/>
              <a:t>Shape quantification</a:t>
            </a:r>
          </a:p>
          <a:p>
            <a:r>
              <a:rPr lang="en-US" dirty="0"/>
              <a:t>Spatial relation of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5EF6B-47F2-0648-A776-08940D02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89" y="2129508"/>
            <a:ext cx="2280296" cy="2560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377D4-73B9-4D43-8D48-5673201D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66" y="1107272"/>
            <a:ext cx="2011955" cy="2228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45BC3-CDC5-8C49-8049-A4353E370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7" y="2108536"/>
            <a:ext cx="2334339" cy="2581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AED7DD-A2FE-BD41-99DF-0BC1A4220AB0}"/>
              </a:ext>
            </a:extLst>
          </p:cNvPr>
          <p:cNvCxnSpPr/>
          <p:nvPr/>
        </p:nvCxnSpPr>
        <p:spPr>
          <a:xfrm flipH="1">
            <a:off x="2848696" y="2378309"/>
            <a:ext cx="504576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6CA745-68A3-9C48-AD51-C143C793ECD3}"/>
              </a:ext>
            </a:extLst>
          </p:cNvPr>
          <p:cNvCxnSpPr>
            <a:cxnSpLocks/>
          </p:cNvCxnSpPr>
          <p:nvPr/>
        </p:nvCxnSpPr>
        <p:spPr>
          <a:xfrm>
            <a:off x="5409709" y="2378309"/>
            <a:ext cx="608632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2BD26C0-E1D4-AE4F-94CF-24C792A289A3}"/>
              </a:ext>
            </a:extLst>
          </p:cNvPr>
          <p:cNvSpPr/>
          <p:nvPr/>
        </p:nvSpPr>
        <p:spPr>
          <a:xfrm>
            <a:off x="5823797" y="1523214"/>
            <a:ext cx="3101850" cy="4954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5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D51A-6518-334D-8F27-D944D62D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C655-6432-A446-B69D-DB14CC94A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Determine the cell regions (objects) automatically and measure their properties.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5380C-38CA-AB42-B4F8-24251A35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463" y="5545907"/>
            <a:ext cx="4137457" cy="6628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7FA978-707B-F747-B8C0-91E3DDE06BF5}"/>
              </a:ext>
            </a:extLst>
          </p:cNvPr>
          <p:cNvCxnSpPr>
            <a:cxnSpLocks/>
          </p:cNvCxnSpPr>
          <p:nvPr/>
        </p:nvCxnSpPr>
        <p:spPr>
          <a:xfrm>
            <a:off x="3040912" y="3634710"/>
            <a:ext cx="3721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8C2A44-7466-D14D-84EE-E5E6E5E42B33}"/>
              </a:ext>
            </a:extLst>
          </p:cNvPr>
          <p:cNvCxnSpPr>
            <a:cxnSpLocks/>
          </p:cNvCxnSpPr>
          <p:nvPr/>
        </p:nvCxnSpPr>
        <p:spPr>
          <a:xfrm>
            <a:off x="6153192" y="5130522"/>
            <a:ext cx="0" cy="29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E3305C-5B79-FA40-AE98-7A5ABFF9E6B6}"/>
              </a:ext>
            </a:extLst>
          </p:cNvPr>
          <p:cNvSpPr/>
          <p:nvPr/>
        </p:nvSpPr>
        <p:spPr>
          <a:xfrm>
            <a:off x="0" y="6576428"/>
            <a:ext cx="357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Image Source: Jaydeep Sidhaye, Norden Group, MPI CBG</a:t>
            </a:r>
          </a:p>
          <a:p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45A56E-6D55-2B4A-9DA5-D746A7326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" t="3701" r="51018" b="8980"/>
          <a:stretch/>
        </p:blipFill>
        <p:spPr>
          <a:xfrm>
            <a:off x="457200" y="2179375"/>
            <a:ext cx="2437648" cy="278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7474D3-C9AE-E74F-BCDD-286CABF81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7" t="3701" r="3100" b="8980"/>
          <a:stretch/>
        </p:blipFill>
        <p:spPr>
          <a:xfrm>
            <a:off x="6081925" y="2179377"/>
            <a:ext cx="2445387" cy="2787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063E4-FA61-AA4D-8B33-5CD913A6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321" y="2179376"/>
            <a:ext cx="2438992" cy="278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0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Splitting an image into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Objects in images have common grey values that are connected</a:t>
            </a:r>
            <a:endParaRPr lang="en-US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895" y="2733575"/>
            <a:ext cx="1857675" cy="1655545"/>
          </a:xfrm>
          <a:prstGeom prst="rect">
            <a:avLst/>
          </a:prstGeom>
        </p:spPr>
      </p:pic>
      <p:pic>
        <p:nvPicPr>
          <p:cNvPr id="5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1308" y="2329215"/>
            <a:ext cx="5806442" cy="306093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610732" y="2329215"/>
            <a:ext cx="1250576" cy="13135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10732" y="3705924"/>
            <a:ext cx="1250576" cy="16664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5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F_Course_n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F_Course_new" id="{59CDCFC2-830A-44E6-ACBD-5FFC3E043E4B}" vid="{2E907876-2271-41BE-BB7C-8101B43A0141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CIF_Course_new</Template>
  <TotalTime>0</TotalTime>
  <Words>2017</Words>
  <Application>Microsoft Office PowerPoint</Application>
  <PresentationFormat>On-screen Show (4:3)</PresentationFormat>
  <Paragraphs>487</Paragraphs>
  <Slides>49</Slides>
  <Notes>15</Notes>
  <HiddenSlides>2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Arial MT</vt:lpstr>
      <vt:lpstr>Calibri</vt:lpstr>
      <vt:lpstr>Helvetica</vt:lpstr>
      <vt:lpstr>Wingdings</vt:lpstr>
      <vt:lpstr>CIF_Course_new</vt:lpstr>
      <vt:lpstr>2_Office Theme</vt:lpstr>
      <vt:lpstr>3_Office Theme</vt:lpstr>
      <vt:lpstr>Worksheet</vt:lpstr>
      <vt:lpstr>Introduction to Image Analysis with FIJI</vt:lpstr>
      <vt:lpstr>Program</vt:lpstr>
      <vt:lpstr>Quiz (1/2)</vt:lpstr>
      <vt:lpstr>Quiz (2/2)</vt:lpstr>
      <vt:lpstr>PowerPoint Presentation</vt:lpstr>
      <vt:lpstr>Part 2: Overview</vt:lpstr>
      <vt:lpstr>Finding Objects</vt:lpstr>
      <vt:lpstr>Goal</vt:lpstr>
      <vt:lpstr>Splitting an image into regions</vt:lpstr>
      <vt:lpstr>Splitting an image into regions</vt:lpstr>
      <vt:lpstr>How to split an image into regions?</vt:lpstr>
      <vt:lpstr>How to split an image into regions?</vt:lpstr>
      <vt:lpstr>PowerPoint Presentation</vt:lpstr>
      <vt:lpstr>Typical pipeline</vt:lpstr>
      <vt:lpstr>Preprocessing: Denoising</vt:lpstr>
      <vt:lpstr>Preprocessing: Subtract Background</vt:lpstr>
      <vt:lpstr>Preprocessing: Subtract Background</vt:lpstr>
      <vt:lpstr>Preprocessing: Subtract Background</vt:lpstr>
      <vt:lpstr>Subtract Background in Fiji</vt:lpstr>
      <vt:lpstr>Extra: Spatial Filters</vt:lpstr>
      <vt:lpstr>Thresholding</vt:lpstr>
      <vt:lpstr>Demo/Hands-on</vt:lpstr>
      <vt:lpstr>Thresholding Methods</vt:lpstr>
      <vt:lpstr>Choosing the thresholding method</vt:lpstr>
      <vt:lpstr>Quiz</vt:lpstr>
      <vt:lpstr>Post-processing: Mask cleanup</vt:lpstr>
      <vt:lpstr>Extra: Morphological operations</vt:lpstr>
      <vt:lpstr>Post-processing: Binary Watershed</vt:lpstr>
      <vt:lpstr>Binary Watershed</vt:lpstr>
      <vt:lpstr>Binary Watershed</vt:lpstr>
      <vt:lpstr>How many regions do we have?</vt:lpstr>
      <vt:lpstr>Fiji: Set Measurements</vt:lpstr>
      <vt:lpstr>Fiji: Particle Analyzer</vt:lpstr>
      <vt:lpstr>Optimizing the Segmentation Pipeline</vt:lpstr>
      <vt:lpstr>Add-on: ROI versus Mask (Fiji)</vt:lpstr>
      <vt:lpstr>Add-on: Selection</vt:lpstr>
      <vt:lpstr>Add-on: MorphoLibJ (Fiji)</vt:lpstr>
      <vt:lpstr>Demo: Segmentation</vt:lpstr>
      <vt:lpstr>Exercise: Segmentation</vt:lpstr>
      <vt:lpstr>Summary</vt:lpstr>
      <vt:lpstr>Other Segmentation Methods/Tools</vt:lpstr>
      <vt:lpstr>Advanced segmentation: StarDist</vt:lpstr>
      <vt:lpstr>Exercise: StarDist 2D</vt:lpstr>
      <vt:lpstr>PowerPoint Presentation</vt:lpstr>
      <vt:lpstr>Image.sc Forum: Getting Help</vt:lpstr>
      <vt:lpstr>Image Visualization Cheat Sheet</vt:lpstr>
      <vt:lpstr>Resources</vt:lpstr>
      <vt:lpstr>Image analysis – further reading</vt:lpstr>
      <vt:lpstr>PowerPoint Presentation</vt:lpstr>
    </vt:vector>
  </TitlesOfParts>
  <Company>FMP 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 with FIJI</dc:title>
  <dc:creator>Nadar, Janani Gayathri</dc:creator>
  <cp:lastModifiedBy>Nadar, Janani Gayathri</cp:lastModifiedBy>
  <cp:revision>34</cp:revision>
  <dcterms:created xsi:type="dcterms:W3CDTF">2022-07-18T14:19:57Z</dcterms:created>
  <dcterms:modified xsi:type="dcterms:W3CDTF">2022-08-31T10:10:35Z</dcterms:modified>
</cp:coreProperties>
</file>